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38404800" cy="32918400"/>
  <p:notesSz cx="6858000" cy="9144000"/>
  <p:defaultTextStyle>
    <a:defPPr>
      <a:defRPr lang="en-US"/>
    </a:defPPr>
    <a:lvl1pPr marL="0" algn="l" defTabSz="4075572" rtl="0" eaLnBrk="1" latinLnBrk="0" hangingPunct="1">
      <a:defRPr sz="8023" kern="1200">
        <a:solidFill>
          <a:schemeClr val="tx1"/>
        </a:solidFill>
        <a:latin typeface="+mn-lt"/>
        <a:ea typeface="+mn-ea"/>
        <a:cs typeface="+mn-cs"/>
      </a:defRPr>
    </a:lvl1pPr>
    <a:lvl2pPr marL="2037786" algn="l" defTabSz="4075572" rtl="0" eaLnBrk="1" latinLnBrk="0" hangingPunct="1">
      <a:defRPr sz="8023" kern="1200">
        <a:solidFill>
          <a:schemeClr val="tx1"/>
        </a:solidFill>
        <a:latin typeface="+mn-lt"/>
        <a:ea typeface="+mn-ea"/>
        <a:cs typeface="+mn-cs"/>
      </a:defRPr>
    </a:lvl2pPr>
    <a:lvl3pPr marL="4075572" algn="l" defTabSz="4075572" rtl="0" eaLnBrk="1" latinLnBrk="0" hangingPunct="1">
      <a:defRPr sz="8023" kern="1200">
        <a:solidFill>
          <a:schemeClr val="tx1"/>
        </a:solidFill>
        <a:latin typeface="+mn-lt"/>
        <a:ea typeface="+mn-ea"/>
        <a:cs typeface="+mn-cs"/>
      </a:defRPr>
    </a:lvl3pPr>
    <a:lvl4pPr marL="6113358" algn="l" defTabSz="4075572" rtl="0" eaLnBrk="1" latinLnBrk="0" hangingPunct="1">
      <a:defRPr sz="8023" kern="1200">
        <a:solidFill>
          <a:schemeClr val="tx1"/>
        </a:solidFill>
        <a:latin typeface="+mn-lt"/>
        <a:ea typeface="+mn-ea"/>
        <a:cs typeface="+mn-cs"/>
      </a:defRPr>
    </a:lvl4pPr>
    <a:lvl5pPr marL="8151144" algn="l" defTabSz="4075572" rtl="0" eaLnBrk="1" latinLnBrk="0" hangingPunct="1">
      <a:defRPr sz="8023" kern="1200">
        <a:solidFill>
          <a:schemeClr val="tx1"/>
        </a:solidFill>
        <a:latin typeface="+mn-lt"/>
        <a:ea typeface="+mn-ea"/>
        <a:cs typeface="+mn-cs"/>
      </a:defRPr>
    </a:lvl5pPr>
    <a:lvl6pPr marL="10188931" algn="l" defTabSz="4075572" rtl="0" eaLnBrk="1" latinLnBrk="0" hangingPunct="1">
      <a:defRPr sz="8023" kern="1200">
        <a:solidFill>
          <a:schemeClr val="tx1"/>
        </a:solidFill>
        <a:latin typeface="+mn-lt"/>
        <a:ea typeface="+mn-ea"/>
        <a:cs typeface="+mn-cs"/>
      </a:defRPr>
    </a:lvl6pPr>
    <a:lvl7pPr marL="12226717" algn="l" defTabSz="4075572" rtl="0" eaLnBrk="1" latinLnBrk="0" hangingPunct="1">
      <a:defRPr sz="8023" kern="1200">
        <a:solidFill>
          <a:schemeClr val="tx1"/>
        </a:solidFill>
        <a:latin typeface="+mn-lt"/>
        <a:ea typeface="+mn-ea"/>
        <a:cs typeface="+mn-cs"/>
      </a:defRPr>
    </a:lvl7pPr>
    <a:lvl8pPr marL="14264503" algn="l" defTabSz="4075572" rtl="0" eaLnBrk="1" latinLnBrk="0" hangingPunct="1">
      <a:defRPr sz="8023" kern="1200">
        <a:solidFill>
          <a:schemeClr val="tx1"/>
        </a:solidFill>
        <a:latin typeface="+mn-lt"/>
        <a:ea typeface="+mn-ea"/>
        <a:cs typeface="+mn-cs"/>
      </a:defRPr>
    </a:lvl8pPr>
    <a:lvl9pPr marL="16302289" algn="l" defTabSz="4075572" rtl="0" eaLnBrk="1" latinLnBrk="0" hangingPunct="1">
      <a:defRPr sz="80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20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525"/>
    <a:srgbClr val="00739B"/>
    <a:srgbClr val="525DA1"/>
    <a:srgbClr val="ECF0F3"/>
    <a:srgbClr val="AED0E2"/>
    <a:srgbClr val="70C8C1"/>
    <a:srgbClr val="808C9C"/>
    <a:srgbClr val="546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1" autoAdjust="0"/>
    <p:restoredTop sz="94787" autoAdjust="0"/>
  </p:normalViewPr>
  <p:slideViewPr>
    <p:cSldViewPr>
      <p:cViewPr>
        <p:scale>
          <a:sx n="30" d="100"/>
          <a:sy n="30" d="100"/>
        </p:scale>
        <p:origin x="264" y="-224"/>
      </p:cViewPr>
      <p:guideLst>
        <p:guide orient="horz" pos="10368"/>
        <p:guide pos="120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12" d="100"/>
          <a:sy n="112" d="100"/>
        </p:scale>
        <p:origin x="-41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0A65C-F514-E04B-A00D-00855BCE549C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980BC-A08B-7042-9E8A-6AD82636A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23A6A-8E54-D245-B89D-80427EA6A61F}" type="datetimeFigureOut">
              <a:rPr lang="en-US" smtClean="0"/>
              <a:pPr/>
              <a:t>5/29/19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685800"/>
            <a:ext cx="4000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CFB2A-16FC-404C-A508-B634FD64C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2037786" rtl="0" eaLnBrk="1" latinLnBrk="0" hangingPunct="1">
      <a:defRPr sz="5349" kern="1200">
        <a:solidFill>
          <a:schemeClr val="tx1"/>
        </a:solidFill>
        <a:latin typeface="+mn-lt"/>
        <a:ea typeface="+mn-ea"/>
        <a:cs typeface="+mn-cs"/>
      </a:defRPr>
    </a:lvl1pPr>
    <a:lvl2pPr marL="2037786" algn="l" defTabSz="2037786" rtl="0" eaLnBrk="1" latinLnBrk="0" hangingPunct="1">
      <a:defRPr sz="5349" kern="1200">
        <a:solidFill>
          <a:schemeClr val="tx1"/>
        </a:solidFill>
        <a:latin typeface="+mn-lt"/>
        <a:ea typeface="+mn-ea"/>
        <a:cs typeface="+mn-cs"/>
      </a:defRPr>
    </a:lvl2pPr>
    <a:lvl3pPr marL="4075572" algn="l" defTabSz="2037786" rtl="0" eaLnBrk="1" latinLnBrk="0" hangingPunct="1">
      <a:defRPr sz="5349" kern="1200">
        <a:solidFill>
          <a:schemeClr val="tx1"/>
        </a:solidFill>
        <a:latin typeface="+mn-lt"/>
        <a:ea typeface="+mn-ea"/>
        <a:cs typeface="+mn-cs"/>
      </a:defRPr>
    </a:lvl3pPr>
    <a:lvl4pPr marL="6113358" algn="l" defTabSz="2037786" rtl="0" eaLnBrk="1" latinLnBrk="0" hangingPunct="1">
      <a:defRPr sz="5349" kern="1200">
        <a:solidFill>
          <a:schemeClr val="tx1"/>
        </a:solidFill>
        <a:latin typeface="+mn-lt"/>
        <a:ea typeface="+mn-ea"/>
        <a:cs typeface="+mn-cs"/>
      </a:defRPr>
    </a:lvl4pPr>
    <a:lvl5pPr marL="8151144" algn="l" defTabSz="2037786" rtl="0" eaLnBrk="1" latinLnBrk="0" hangingPunct="1">
      <a:defRPr sz="5349" kern="1200">
        <a:solidFill>
          <a:schemeClr val="tx1"/>
        </a:solidFill>
        <a:latin typeface="+mn-lt"/>
        <a:ea typeface="+mn-ea"/>
        <a:cs typeface="+mn-cs"/>
      </a:defRPr>
    </a:lvl5pPr>
    <a:lvl6pPr marL="10188931" algn="l" defTabSz="2037786" rtl="0" eaLnBrk="1" latinLnBrk="0" hangingPunct="1">
      <a:defRPr sz="5349" kern="1200">
        <a:solidFill>
          <a:schemeClr val="tx1"/>
        </a:solidFill>
        <a:latin typeface="+mn-lt"/>
        <a:ea typeface="+mn-ea"/>
        <a:cs typeface="+mn-cs"/>
      </a:defRPr>
    </a:lvl6pPr>
    <a:lvl7pPr marL="12226717" algn="l" defTabSz="2037786" rtl="0" eaLnBrk="1" latinLnBrk="0" hangingPunct="1">
      <a:defRPr sz="5349" kern="1200">
        <a:solidFill>
          <a:schemeClr val="tx1"/>
        </a:solidFill>
        <a:latin typeface="+mn-lt"/>
        <a:ea typeface="+mn-ea"/>
        <a:cs typeface="+mn-cs"/>
      </a:defRPr>
    </a:lvl7pPr>
    <a:lvl8pPr marL="14264503" algn="l" defTabSz="2037786" rtl="0" eaLnBrk="1" latinLnBrk="0" hangingPunct="1">
      <a:defRPr sz="5349" kern="1200">
        <a:solidFill>
          <a:schemeClr val="tx1"/>
        </a:solidFill>
        <a:latin typeface="+mn-lt"/>
        <a:ea typeface="+mn-ea"/>
        <a:cs typeface="+mn-cs"/>
      </a:defRPr>
    </a:lvl8pPr>
    <a:lvl9pPr marL="16302289" algn="l" defTabSz="2037786" rtl="0" eaLnBrk="1" latinLnBrk="0" hangingPunct="1">
      <a:defRPr sz="53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0" y="685800"/>
            <a:ext cx="4000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CFB2A-16FC-404C-A508-B634FD64C9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1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3687" y="12093086"/>
            <a:ext cx="34094155" cy="2317502"/>
          </a:xfrm>
        </p:spPr>
        <p:txBody>
          <a:bodyPr anchor="t" anchorCtr="0">
            <a:noAutofit/>
          </a:bodyPr>
          <a:lstStyle>
            <a:lvl1pPr>
              <a:defRPr sz="15122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3687" y="15991742"/>
            <a:ext cx="34094155" cy="4937856"/>
          </a:xfrm>
        </p:spPr>
        <p:txBody>
          <a:bodyPr>
            <a:normAutofit/>
          </a:bodyPr>
          <a:lstStyle>
            <a:lvl1pPr marL="0" indent="0" algn="l">
              <a:buNone/>
              <a:defRPr sz="10081">
                <a:solidFill>
                  <a:srgbClr val="B0D7E3"/>
                </a:solidFill>
              </a:defRPr>
            </a:lvl1pPr>
            <a:lvl2pPr marL="1920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40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61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81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0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22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42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63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966916" y="21640803"/>
            <a:ext cx="33870900" cy="1729742"/>
          </a:xfrm>
        </p:spPr>
        <p:txBody>
          <a:bodyPr/>
          <a:lstStyle>
            <a:lvl1pPr marL="0" indent="0">
              <a:buNone/>
              <a:defRPr sz="756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61435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93519" y="9753604"/>
            <a:ext cx="35702239" cy="19651987"/>
          </a:xfrm>
        </p:spPr>
        <p:txBody>
          <a:bodyPr numCol="1" spcCol="360000">
            <a:normAutofit/>
          </a:bodyPr>
          <a:lstStyle>
            <a:lvl1pPr marL="0" indent="0">
              <a:buNone/>
              <a:defRPr sz="7560">
                <a:solidFill>
                  <a:schemeClr val="tx1">
                    <a:lumMod val="65000"/>
                    <a:lumOff val="35000"/>
                  </a:schemeClr>
                </a:solidFill>
                <a:latin typeface="Ubuntu Light"/>
                <a:cs typeface="Ubuntu 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E731-4C88-402A-AEAA-70FFEE337F32}" type="datetimeFigureOut">
              <a:rPr lang="en-GB" smtClean="0"/>
              <a:pPr/>
              <a:t>29/05/2019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09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 spcCol="360000"/>
          <a:lstStyle>
            <a:lvl1pPr>
              <a:defRPr sz="8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1E731-4C88-402A-AEAA-70FFEE337F32}" type="datetimeFigureOut">
              <a:rPr lang="en-GB" smtClean="0"/>
              <a:pPr/>
              <a:t>29/05/2019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C8133-AF5C-49AA-B844-F6668C19F3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53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1" y="11353171"/>
            <a:ext cx="34564320" cy="30708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934926" y="-475895"/>
            <a:ext cx="8000999" cy="6217920"/>
          </a:xfrm>
        </p:spPr>
        <p:txBody>
          <a:bodyPr>
            <a:noAutofit/>
          </a:bodyPr>
          <a:lstStyle>
            <a:lvl1pPr marL="0" indent="0" algn="r">
              <a:buNone/>
              <a:defRPr sz="30242">
                <a:solidFill>
                  <a:srgbClr val="B0D7E3"/>
                </a:solidFill>
              </a:defRPr>
            </a:lvl1pPr>
          </a:lstStyle>
          <a:p>
            <a:pPr lvl="0"/>
            <a:r>
              <a:rPr lang="ga-IE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1581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3519" y="6195062"/>
            <a:ext cx="35702239" cy="30708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3519" y="9997444"/>
            <a:ext cx="35702239" cy="19596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3153728" y="30510482"/>
            <a:ext cx="12161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8246747" y="30510482"/>
            <a:ext cx="89611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bg1"/>
                </a:solidFill>
              </a:defRPr>
            </a:lvl1pPr>
          </a:lstStyle>
          <a:p>
            <a:fld id="{EB0C8133-AF5C-49AA-B844-F6668C19F3D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706" y="30510482"/>
            <a:ext cx="89611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bg1"/>
                </a:solidFill>
              </a:defRPr>
            </a:lvl1pPr>
          </a:lstStyle>
          <a:p>
            <a:fld id="{D911E731-4C88-402A-AEAA-70FFEE337F32}" type="datetimeFigureOut">
              <a:rPr lang="en-GB" smtClean="0"/>
              <a:pPr/>
              <a:t>29/05/2019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73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1920384" rtl="0" eaLnBrk="1" latinLnBrk="0" hangingPunct="1">
        <a:spcBef>
          <a:spcPct val="0"/>
        </a:spcBef>
        <a:buNone/>
        <a:defRPr sz="11762" b="1" i="0" kern="1200">
          <a:solidFill>
            <a:srgbClr val="006B94"/>
          </a:solidFill>
          <a:latin typeface="Ubuntu"/>
          <a:ea typeface="+mj-ea"/>
          <a:cs typeface="Ubuntu"/>
        </a:defRPr>
      </a:lvl1pPr>
    </p:titleStyle>
    <p:bodyStyle>
      <a:lvl1pPr marL="1440288" indent="-1440288" algn="l" defTabSz="1920384" rtl="0" eaLnBrk="1" latinLnBrk="0" hangingPunct="1">
        <a:spcBef>
          <a:spcPct val="20000"/>
        </a:spcBef>
        <a:buFont typeface="Arial"/>
        <a:buChar char="•"/>
        <a:defRPr sz="10081" kern="1200">
          <a:solidFill>
            <a:schemeClr val="accent5"/>
          </a:solidFill>
          <a:latin typeface="Ubuntu"/>
          <a:ea typeface="+mn-ea"/>
          <a:cs typeface="Ubuntu"/>
        </a:defRPr>
      </a:lvl1pPr>
      <a:lvl2pPr marL="3120623" indent="-1200240" algn="l" defTabSz="1920384" rtl="0" eaLnBrk="1" latinLnBrk="0" hangingPunct="1">
        <a:spcBef>
          <a:spcPct val="20000"/>
        </a:spcBef>
        <a:buFont typeface="Arial"/>
        <a:buChar char="–"/>
        <a:defRPr sz="8400" kern="1200">
          <a:solidFill>
            <a:schemeClr val="tx1">
              <a:lumMod val="65000"/>
              <a:lumOff val="35000"/>
            </a:schemeClr>
          </a:solidFill>
          <a:latin typeface="Ubuntu Light"/>
          <a:ea typeface="+mn-ea"/>
          <a:cs typeface="Ubuntu Light"/>
        </a:defRPr>
      </a:lvl2pPr>
      <a:lvl3pPr marL="4800960" indent="-960192" algn="l" defTabSz="1920384" rtl="0" eaLnBrk="1" latinLnBrk="0" hangingPunct="1">
        <a:spcBef>
          <a:spcPct val="20000"/>
        </a:spcBef>
        <a:buFont typeface="Arial"/>
        <a:buChar char="•"/>
        <a:defRPr sz="7560" kern="1200">
          <a:solidFill>
            <a:schemeClr val="tx1">
              <a:lumMod val="65000"/>
              <a:lumOff val="35000"/>
            </a:schemeClr>
          </a:solidFill>
          <a:latin typeface="Ubuntu Light"/>
          <a:ea typeface="+mn-ea"/>
          <a:cs typeface="Ubuntu Light"/>
        </a:defRPr>
      </a:lvl3pPr>
      <a:lvl4pPr marL="6721344" indent="-960192" algn="l" defTabSz="1920384" rtl="0" eaLnBrk="1" latinLnBrk="0" hangingPunct="1">
        <a:spcBef>
          <a:spcPct val="20000"/>
        </a:spcBef>
        <a:buFont typeface="Arial"/>
        <a:buChar char="–"/>
        <a:defRPr sz="6721" kern="1200">
          <a:solidFill>
            <a:schemeClr val="tx1">
              <a:lumMod val="65000"/>
              <a:lumOff val="35000"/>
            </a:schemeClr>
          </a:solidFill>
          <a:latin typeface="Ubuntu Light"/>
          <a:ea typeface="+mn-ea"/>
          <a:cs typeface="Ubuntu Light"/>
        </a:defRPr>
      </a:lvl4pPr>
      <a:lvl5pPr marL="8641728" indent="-960192" algn="l" defTabSz="1920384" rtl="0" eaLnBrk="1" latinLnBrk="0" hangingPunct="1">
        <a:spcBef>
          <a:spcPct val="20000"/>
        </a:spcBef>
        <a:buFont typeface="Arial"/>
        <a:buChar char="»"/>
        <a:defRPr sz="5880" kern="1200">
          <a:solidFill>
            <a:schemeClr val="tx1">
              <a:lumMod val="65000"/>
              <a:lumOff val="35000"/>
            </a:schemeClr>
          </a:solidFill>
          <a:latin typeface="Ubuntu Light"/>
          <a:ea typeface="+mn-ea"/>
          <a:cs typeface="Ubuntu Light"/>
        </a:defRPr>
      </a:lvl5pPr>
      <a:lvl6pPr marL="10562111" indent="-960192" algn="l" defTabSz="1920384" rtl="0" eaLnBrk="1" latinLnBrk="0" hangingPunct="1">
        <a:spcBef>
          <a:spcPct val="20000"/>
        </a:spcBef>
        <a:buFont typeface="Arial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82495" indent="-960192" algn="l" defTabSz="1920384" rtl="0" eaLnBrk="1" latinLnBrk="0" hangingPunct="1">
        <a:spcBef>
          <a:spcPct val="20000"/>
        </a:spcBef>
        <a:buFont typeface="Arial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2880" indent="-960192" algn="l" defTabSz="1920384" rtl="0" eaLnBrk="1" latinLnBrk="0" hangingPunct="1">
        <a:spcBef>
          <a:spcPct val="20000"/>
        </a:spcBef>
        <a:buFont typeface="Arial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6323264" indent="-960192" algn="l" defTabSz="1920384" rtl="0" eaLnBrk="1" latinLnBrk="0" hangingPunct="1">
        <a:spcBef>
          <a:spcPct val="20000"/>
        </a:spcBef>
        <a:buFont typeface="Arial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384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384" algn="l" defTabSz="1920384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768" algn="l" defTabSz="1920384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1152" algn="l" defTabSz="1920384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1536" algn="l" defTabSz="1920384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920" algn="l" defTabSz="1920384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2304" algn="l" defTabSz="1920384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2687" algn="l" defTabSz="1920384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3071" algn="l" defTabSz="1920384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73098A89-27F7-7346-869D-6AF4DB2D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246747" y="27469243"/>
            <a:ext cx="8961120" cy="1373270"/>
          </a:xfrm>
        </p:spPr>
        <p:txBody>
          <a:bodyPr/>
          <a:lstStyle/>
          <a:p>
            <a:fld id="{EB0C8133-AF5C-49AA-B844-F6668C19F3DF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4412FA-72E4-4F4E-966E-775D945D1713}"/>
              </a:ext>
            </a:extLst>
          </p:cNvPr>
          <p:cNvSpPr/>
          <p:nvPr/>
        </p:nvSpPr>
        <p:spPr>
          <a:xfrm>
            <a:off x="-16157" y="28606606"/>
            <a:ext cx="38404800" cy="2156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F25392-90F4-6841-AB1E-535AE3032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435" y="28885092"/>
            <a:ext cx="1606634" cy="17531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17D10B-C01D-0C4B-B31B-5FD4ABA33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708" y="29024862"/>
            <a:ext cx="6893672" cy="15383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814278-187C-9046-9126-8B1C4D9B88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42" y="29024861"/>
            <a:ext cx="5057679" cy="15383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903559-44DC-3A4E-A0A7-8389C4D35B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885" y="29067485"/>
            <a:ext cx="5493677" cy="15638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2D8C2A-0B0A-2049-B177-21C4815DC1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800" y="28729104"/>
            <a:ext cx="4361197" cy="19925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7DAAB2-BE4D-4549-B540-F96B53A6D1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861" y="29115672"/>
            <a:ext cx="4588455" cy="14913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574DFC-D8E1-6541-84E2-8EABBC8927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043" y="28900403"/>
            <a:ext cx="1737811" cy="1737811"/>
          </a:xfrm>
          <a:prstGeom prst="rect">
            <a:avLst/>
          </a:prstGeom>
        </p:spPr>
      </p:pic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9879E730-0545-4F48-871C-E126C4ABD48C}"/>
              </a:ext>
            </a:extLst>
          </p:cNvPr>
          <p:cNvSpPr txBox="1">
            <a:spLocks/>
          </p:cNvSpPr>
          <p:nvPr/>
        </p:nvSpPr>
        <p:spPr>
          <a:xfrm>
            <a:off x="28123019" y="27771538"/>
            <a:ext cx="9884270" cy="832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075572" rtl="0" eaLnBrk="1" latinLnBrk="0" hangingPunct="1">
              <a:defRPr sz="504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037786" algn="l" defTabSz="4075572" rtl="0" eaLnBrk="1" latinLnBrk="0" hangingPunct="1">
              <a:defRPr sz="8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75572" algn="l" defTabSz="4075572" rtl="0" eaLnBrk="1" latinLnBrk="0" hangingPunct="1">
              <a:defRPr sz="8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13358" algn="l" defTabSz="4075572" rtl="0" eaLnBrk="1" latinLnBrk="0" hangingPunct="1">
              <a:defRPr sz="8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51144" algn="l" defTabSz="4075572" rtl="0" eaLnBrk="1" latinLnBrk="0" hangingPunct="1">
              <a:defRPr sz="8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188931" algn="l" defTabSz="4075572" rtl="0" eaLnBrk="1" latinLnBrk="0" hangingPunct="1">
              <a:defRPr sz="8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6717" algn="l" defTabSz="4075572" rtl="0" eaLnBrk="1" latinLnBrk="0" hangingPunct="1">
              <a:defRPr sz="8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64503" algn="l" defTabSz="4075572" rtl="0" eaLnBrk="1" latinLnBrk="0" hangingPunct="1">
              <a:defRPr sz="8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02289" algn="l" defTabSz="4075572" rtl="0" eaLnBrk="1" latinLnBrk="0" hangingPunct="1">
              <a:defRPr sz="8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IE" sz="4298" i="1" dirty="0">
                <a:solidFill>
                  <a:schemeClr val="tx1"/>
                </a:solidFill>
              </a:rPr>
              <a:t>cameron.peers2@mail.dcu.ie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7759A3-0626-C04A-98F0-3A7D4A4F794B}"/>
              </a:ext>
            </a:extLst>
          </p:cNvPr>
          <p:cNvSpPr txBox="1"/>
          <p:nvPr/>
        </p:nvSpPr>
        <p:spPr>
          <a:xfrm>
            <a:off x="2391628" y="379007"/>
            <a:ext cx="25212227" cy="151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234" b="1" dirty="0">
                <a:solidFill>
                  <a:srgbClr val="0070C0"/>
                </a:solidFill>
              </a:rPr>
              <a:t>The Moving Well-Being Well Project:</a:t>
            </a:r>
            <a:endParaRPr lang="en-US" sz="9234" b="1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EFDD2D-89FC-4940-B256-9721D02C04CB}"/>
              </a:ext>
            </a:extLst>
          </p:cNvPr>
          <p:cNvSpPr txBox="1"/>
          <p:nvPr/>
        </p:nvSpPr>
        <p:spPr>
          <a:xfrm>
            <a:off x="2391628" y="2363282"/>
            <a:ext cx="26841319" cy="1439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756" b="1" dirty="0">
                <a:solidFill>
                  <a:schemeClr val="bg1"/>
                </a:solidFill>
              </a:rPr>
              <a:t>Exploring components of Physical Literacy in Irish children</a:t>
            </a:r>
            <a:endParaRPr lang="en-US" sz="8756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0A8B16-F1BA-544B-8131-940EC9013DDE}"/>
              </a:ext>
            </a:extLst>
          </p:cNvPr>
          <p:cNvSpPr txBox="1"/>
          <p:nvPr/>
        </p:nvSpPr>
        <p:spPr>
          <a:xfrm>
            <a:off x="2435502" y="4059862"/>
            <a:ext cx="26841319" cy="631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502" b="1" dirty="0">
                <a:solidFill>
                  <a:schemeClr val="bg1"/>
                </a:solidFill>
              </a:rPr>
              <a:t>Cameron Peers, </a:t>
            </a:r>
            <a:r>
              <a:rPr lang="en-IE" sz="3502" b="1" dirty="0" err="1">
                <a:solidFill>
                  <a:schemeClr val="bg1"/>
                </a:solidFill>
              </a:rPr>
              <a:t>Dr.</a:t>
            </a:r>
            <a:r>
              <a:rPr lang="en-IE" sz="3502" b="1" dirty="0">
                <a:solidFill>
                  <a:schemeClr val="bg1"/>
                </a:solidFill>
              </a:rPr>
              <a:t> Sarahjane Belton, Stephen Behan, </a:t>
            </a:r>
            <a:r>
              <a:rPr lang="en-IE" sz="3502" b="1" dirty="0" err="1">
                <a:solidFill>
                  <a:schemeClr val="bg1"/>
                </a:solidFill>
              </a:rPr>
              <a:t>Prof.</a:t>
            </a:r>
            <a:r>
              <a:rPr lang="en-IE" sz="3502" b="1" dirty="0">
                <a:solidFill>
                  <a:schemeClr val="bg1"/>
                </a:solidFill>
              </a:rPr>
              <a:t> Noel O’Connor, </a:t>
            </a:r>
            <a:r>
              <a:rPr lang="en-IE" sz="3502" b="1" dirty="0" err="1">
                <a:solidFill>
                  <a:schemeClr val="bg1"/>
                </a:solidFill>
              </a:rPr>
              <a:t>Dr.</a:t>
            </a:r>
            <a:r>
              <a:rPr lang="en-IE" sz="3502" b="1" dirty="0">
                <a:solidFill>
                  <a:schemeClr val="bg1"/>
                </a:solidFill>
              </a:rPr>
              <a:t> Johann Issartel</a:t>
            </a:r>
            <a:endParaRPr lang="en-US" sz="3502" b="1" dirty="0">
              <a:solidFill>
                <a:schemeClr val="bg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28415C4-E5C7-BD4B-8200-AD8E89D7D6E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373"/>
          <a:stretch/>
        </p:blipFill>
        <p:spPr>
          <a:xfrm>
            <a:off x="7052150" y="23138909"/>
            <a:ext cx="4563928" cy="559019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BE57588-C218-4E47-84F3-B3264D825CCF}"/>
              </a:ext>
            </a:extLst>
          </p:cNvPr>
          <p:cNvCxnSpPr>
            <a:cxnSpLocks/>
          </p:cNvCxnSpPr>
          <p:nvPr/>
        </p:nvCxnSpPr>
        <p:spPr>
          <a:xfrm flipH="1">
            <a:off x="12848588" y="6405153"/>
            <a:ext cx="7915" cy="221992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943B792E-D75B-9741-A09F-DC6A001F71A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513" y="24001438"/>
            <a:ext cx="4753810" cy="2237087"/>
          </a:xfrm>
          <a:prstGeom prst="rect">
            <a:avLst/>
          </a:prstGeom>
        </p:spPr>
      </p:pic>
      <p:sp>
        <p:nvSpPr>
          <p:cNvPr id="125" name="Footer Placeholder 6">
            <a:extLst>
              <a:ext uri="{FF2B5EF4-FFF2-40B4-BE49-F238E27FC236}">
                <a16:creationId xmlns:a16="http://schemas.microsoft.com/office/drawing/2014/main" id="{7E8B5C01-1778-684E-BC31-5FCECF85DC0F}"/>
              </a:ext>
            </a:extLst>
          </p:cNvPr>
          <p:cNvSpPr txBox="1">
            <a:spLocks/>
          </p:cNvSpPr>
          <p:nvPr/>
        </p:nvSpPr>
        <p:spPr>
          <a:xfrm>
            <a:off x="1792745" y="26714798"/>
            <a:ext cx="3179116" cy="248783"/>
          </a:xfrm>
          <a:prstGeom prst="rect">
            <a:avLst/>
          </a:prstGeom>
        </p:spPr>
        <p:txBody>
          <a:bodyPr vert="horz" lIns="72786" tIns="36393" rIns="72786" bIns="36393" rtlCol="0" anchor="ctr"/>
          <a:lstStyle>
            <a:defPPr>
              <a:defRPr lang="en-US"/>
            </a:defPPr>
            <a:lvl1pPr marL="0" algn="ctr" defTabSz="4075572" rtl="0" eaLnBrk="1" latinLnBrk="0" hangingPunct="1">
              <a:defRPr sz="6332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037786" algn="l" defTabSz="4075572" rtl="0" eaLnBrk="1" latinLnBrk="0" hangingPunct="1">
              <a:defRPr sz="8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75572" algn="l" defTabSz="4075572" rtl="0" eaLnBrk="1" latinLnBrk="0" hangingPunct="1">
              <a:defRPr sz="8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13358" algn="l" defTabSz="4075572" rtl="0" eaLnBrk="1" latinLnBrk="0" hangingPunct="1">
              <a:defRPr sz="8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51144" algn="l" defTabSz="4075572" rtl="0" eaLnBrk="1" latinLnBrk="0" hangingPunct="1">
              <a:defRPr sz="8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188931" algn="l" defTabSz="4075572" rtl="0" eaLnBrk="1" latinLnBrk="0" hangingPunct="1">
              <a:defRPr sz="8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6717" algn="l" defTabSz="4075572" rtl="0" eaLnBrk="1" latinLnBrk="0" hangingPunct="1">
              <a:defRPr sz="8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64503" algn="l" defTabSz="4075572" rtl="0" eaLnBrk="1" latinLnBrk="0" hangingPunct="1">
              <a:defRPr sz="8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02289" algn="l" defTabSz="4075572" rtl="0" eaLnBrk="1" latinLnBrk="0" hangingPunct="1">
              <a:defRPr sz="80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910" i="1" dirty="0">
                <a:solidFill>
                  <a:schemeClr val="tx1"/>
                </a:solidFill>
              </a:rPr>
              <a:t>This project is part funded by the GAA’s Research and Games Department and Dublin GAA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9762B-6DED-6343-B9A1-BFACA9CAC1EE}"/>
              </a:ext>
            </a:extLst>
          </p:cNvPr>
          <p:cNvSpPr txBox="1"/>
          <p:nvPr/>
        </p:nvSpPr>
        <p:spPr>
          <a:xfrm>
            <a:off x="316361" y="8090984"/>
            <a:ext cx="12110993" cy="1773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5909" indent="-545909">
              <a:buFont typeface="Arial" panose="020B0604020202020204" pitchFamily="34" charset="0"/>
              <a:buChar char="•"/>
            </a:pPr>
            <a:r>
              <a:rPr lang="en-GB" sz="3821" dirty="0"/>
              <a:t>Children’s physical literacy journey does not necessarily progress in a strictly linear manner, but rather the focus should be on the relationship and the development that exists among the constructs of physical literacy. </a:t>
            </a:r>
          </a:p>
          <a:p>
            <a:pPr marL="545909" indent="-545909">
              <a:buFont typeface="Arial" panose="020B0604020202020204" pitchFamily="34" charset="0"/>
              <a:buChar char="•"/>
            </a:pPr>
            <a:endParaRPr lang="en-GB" sz="3821"/>
          </a:p>
          <a:p>
            <a:pPr marL="545909" indent="-545909">
              <a:buFont typeface="Arial" panose="020B0604020202020204" pitchFamily="34" charset="0"/>
              <a:buChar char="•"/>
            </a:pPr>
            <a:r>
              <a:rPr lang="en-GB" sz="3821"/>
              <a:t>It </a:t>
            </a:r>
            <a:r>
              <a:rPr lang="en-GB" sz="3821" dirty="0"/>
              <a:t>is important to empirically understand how the constructs are connecting to develop a physically literate individual </a:t>
            </a:r>
          </a:p>
          <a:p>
            <a:endParaRPr lang="en-GB" sz="3821" dirty="0">
              <a:solidFill>
                <a:srgbClr val="000000"/>
              </a:solidFill>
            </a:endParaRPr>
          </a:p>
          <a:p>
            <a:pPr marL="545909" indent="-545909">
              <a:buFont typeface="Arial" panose="020B0604020202020204" pitchFamily="34" charset="0"/>
              <a:buChar char="•"/>
            </a:pPr>
            <a:r>
              <a:rPr lang="en-GB" sz="3821" dirty="0">
                <a:solidFill>
                  <a:srgbClr val="000000"/>
                </a:solidFill>
              </a:rPr>
              <a:t>860 children assessed across 30 schools (47.7% female, 10.9 ± 1.16 years)</a:t>
            </a:r>
          </a:p>
          <a:p>
            <a:endParaRPr lang="en-GB" sz="3821" dirty="0">
              <a:solidFill>
                <a:srgbClr val="000000"/>
              </a:solidFill>
            </a:endParaRPr>
          </a:p>
          <a:p>
            <a:pPr marL="545909" indent="-545909">
              <a:buFont typeface="Arial" panose="020B0604020202020204" pitchFamily="34" charset="0"/>
              <a:buChar char="•"/>
            </a:pPr>
            <a:r>
              <a:rPr lang="en-GB" sz="3821" dirty="0">
                <a:solidFill>
                  <a:srgbClr val="000000"/>
                </a:solidFill>
              </a:rPr>
              <a:t>The TGMD-3 ( Ulrich, 2017) was implemented to evaluate FMS. With the pictorial scale of PMSC for young children administered to align (Barnett et al., 2015)</a:t>
            </a:r>
          </a:p>
          <a:p>
            <a:endParaRPr lang="en-GB" sz="3821" dirty="0">
              <a:solidFill>
                <a:srgbClr val="000000"/>
              </a:solidFill>
            </a:endParaRPr>
          </a:p>
          <a:p>
            <a:pPr marL="545909" indent="-545909">
              <a:buFont typeface="Arial" panose="020B0604020202020204" pitchFamily="34" charset="0"/>
              <a:buChar char="•"/>
            </a:pPr>
            <a:r>
              <a:rPr lang="en-GB" sz="3821" dirty="0">
                <a:solidFill>
                  <a:srgbClr val="000000"/>
                </a:solidFill>
              </a:rPr>
              <a:t>Quality of motivation was measured using the BREQ adapted, meanwhile physical self efficacy was measured using the 8-item PASES (</a:t>
            </a:r>
            <a:r>
              <a:rPr lang="en-GB" sz="3821" dirty="0" err="1">
                <a:solidFill>
                  <a:srgbClr val="000000"/>
                </a:solidFill>
              </a:rPr>
              <a:t>Sebire</a:t>
            </a:r>
            <a:r>
              <a:rPr lang="en-GB" sz="3821" dirty="0">
                <a:solidFill>
                  <a:srgbClr val="000000"/>
                </a:solidFill>
              </a:rPr>
              <a:t> et al., 2013; Bartholomew et al., 2006)</a:t>
            </a:r>
          </a:p>
          <a:p>
            <a:endParaRPr lang="en-GB" sz="3821" dirty="0">
              <a:solidFill>
                <a:srgbClr val="000000"/>
              </a:solidFill>
            </a:endParaRPr>
          </a:p>
          <a:p>
            <a:pPr marL="545909" indent="-545909">
              <a:buFont typeface="Arial" panose="020B0604020202020204" pitchFamily="34" charset="0"/>
              <a:buChar char="•"/>
            </a:pPr>
            <a:r>
              <a:rPr lang="en-GB" sz="3821" dirty="0">
                <a:solidFill>
                  <a:srgbClr val="000000"/>
                </a:solidFill>
              </a:rPr>
              <a:t>Physical activity was measured via self-report (Prochaska et al., 2001)</a:t>
            </a:r>
          </a:p>
          <a:p>
            <a:pPr marL="545909" indent="-545909">
              <a:buFont typeface="Arial" panose="020B0604020202020204" pitchFamily="34" charset="0"/>
              <a:buChar char="•"/>
            </a:pPr>
            <a:endParaRPr lang="en-GB" sz="3821" dirty="0">
              <a:solidFill>
                <a:srgbClr val="000000"/>
              </a:solidFill>
            </a:endParaRPr>
          </a:p>
          <a:p>
            <a:pPr marL="545909" indent="-545909">
              <a:buFont typeface="Arial" panose="020B0604020202020204" pitchFamily="34" charset="0"/>
              <a:buChar char="•"/>
            </a:pPr>
            <a:endParaRPr lang="en-GB" sz="3821" dirty="0">
              <a:solidFill>
                <a:srgbClr val="000000"/>
              </a:solidFill>
            </a:endParaRPr>
          </a:p>
          <a:p>
            <a:pPr marL="545909" indent="-545909">
              <a:buFont typeface="Arial" panose="020B0604020202020204" pitchFamily="34" charset="0"/>
              <a:buChar char="•"/>
            </a:pPr>
            <a:endParaRPr lang="en-GB" sz="3821" dirty="0">
              <a:solidFill>
                <a:srgbClr val="000000"/>
              </a:solidFill>
            </a:endParaRPr>
          </a:p>
          <a:p>
            <a:pPr marL="545909" indent="-545909">
              <a:buFont typeface="Arial" panose="020B0604020202020204" pitchFamily="34" charset="0"/>
              <a:buChar char="•"/>
            </a:pPr>
            <a:endParaRPr lang="en-GB" sz="3821" dirty="0">
              <a:solidFill>
                <a:srgbClr val="000000"/>
              </a:solidFill>
            </a:endParaRPr>
          </a:p>
          <a:p>
            <a:pPr marL="545909" indent="-545909">
              <a:buFont typeface="Arial" panose="020B0604020202020204" pitchFamily="34" charset="0"/>
              <a:buChar char="•"/>
            </a:pPr>
            <a:endParaRPr lang="en-GB" sz="3821" dirty="0">
              <a:solidFill>
                <a:srgbClr val="000000"/>
              </a:solidFill>
            </a:endParaRPr>
          </a:p>
          <a:p>
            <a:pPr marL="545909" indent="-545909">
              <a:buFont typeface="Arial" panose="020B0604020202020204" pitchFamily="34" charset="0"/>
              <a:buChar char="•"/>
            </a:pPr>
            <a:endParaRPr lang="en-GB" sz="3821" dirty="0">
              <a:solidFill>
                <a:srgbClr val="000000"/>
              </a:solidFill>
            </a:endParaRPr>
          </a:p>
          <a:p>
            <a:endParaRPr lang="en-US" sz="3821" dirty="0" err="1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983C7-35A1-3F4A-92A3-7BF86DA17EF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0605"/>
          <a:stretch/>
        </p:blipFill>
        <p:spPr>
          <a:xfrm>
            <a:off x="12961139" y="9358727"/>
            <a:ext cx="12128105" cy="8982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D97082-45F6-6140-BB0A-DD3F30AFCBDA}"/>
              </a:ext>
            </a:extLst>
          </p:cNvPr>
          <p:cNvSpPr txBox="1"/>
          <p:nvPr/>
        </p:nvSpPr>
        <p:spPr>
          <a:xfrm>
            <a:off x="13017832" y="18392041"/>
            <a:ext cx="12369136" cy="106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5909" indent="-545909">
              <a:buFont typeface="Arial" panose="020B0604020202020204" pitchFamily="34" charset="0"/>
              <a:buChar char="•"/>
            </a:pPr>
            <a:r>
              <a:rPr lang="en-GB" sz="3821" dirty="0"/>
              <a:t>This study looked at the relationship between motivation quality and fundament movement skills. </a:t>
            </a:r>
          </a:p>
          <a:p>
            <a:endParaRPr lang="en-GB" sz="3821" dirty="0"/>
          </a:p>
          <a:p>
            <a:pPr marL="545909" indent="-545909">
              <a:buFont typeface="Arial" panose="020B0604020202020204" pitchFamily="34" charset="0"/>
              <a:buChar char="•"/>
            </a:pPr>
            <a:r>
              <a:rPr lang="en-GB" sz="3821" dirty="0"/>
              <a:t>Male’s fundament movement skills showed a significant association with identified, introjected and external motivation.</a:t>
            </a:r>
          </a:p>
          <a:p>
            <a:endParaRPr lang="en-GB" sz="3821" dirty="0"/>
          </a:p>
          <a:p>
            <a:pPr marL="545909" indent="-545909">
              <a:buFont typeface="Arial" panose="020B0604020202020204" pitchFamily="34" charset="0"/>
              <a:buChar char="•"/>
            </a:pPr>
            <a:r>
              <a:rPr lang="en-GB" sz="3821" dirty="0"/>
              <a:t>Female’s fundament movement skills only significantly associated with external motivation. </a:t>
            </a:r>
          </a:p>
          <a:p>
            <a:endParaRPr lang="en-GB" sz="3821" dirty="0"/>
          </a:p>
          <a:p>
            <a:pPr marL="545909" indent="-545909">
              <a:buFont typeface="Arial" panose="020B0604020202020204" pitchFamily="34" charset="0"/>
              <a:buChar char="•"/>
            </a:pPr>
            <a:r>
              <a:rPr lang="en-GB" sz="3821" dirty="0"/>
              <a:t>It is interesting to note that neither boys or girls FMS was significant with intrinsic motivation</a:t>
            </a:r>
          </a:p>
          <a:p>
            <a:pPr marL="545909" indent="-545909">
              <a:buFont typeface="Arial" panose="020B0604020202020204" pitchFamily="34" charset="0"/>
              <a:buChar char="•"/>
            </a:pPr>
            <a:endParaRPr lang="en-GB" sz="3821" dirty="0"/>
          </a:p>
          <a:p>
            <a:pPr marL="545909" indent="-545909">
              <a:buFont typeface="Arial" panose="020B0604020202020204" pitchFamily="34" charset="0"/>
              <a:buChar char="•"/>
            </a:pPr>
            <a:r>
              <a:rPr lang="en-GB" sz="3821" dirty="0">
                <a:solidFill>
                  <a:srgbClr val="000000"/>
                </a:solidFill>
              </a:rPr>
              <a:t>Hierarchical multiple regressions were employed to analyse the relationship between motivation and FMS proficiency (overall, object control, and locomotor) for males and females.  </a:t>
            </a:r>
          </a:p>
          <a:p>
            <a:pPr marL="545909" indent="-545909">
              <a:buFont typeface="Arial" panose="020B0604020202020204" pitchFamily="34" charset="0"/>
              <a:buChar char="•"/>
            </a:pPr>
            <a:endParaRPr lang="en-GB" sz="382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C3C94A-E4E3-E642-8552-1464B746D5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64117" y="6010624"/>
            <a:ext cx="5719032" cy="19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A22D2A-BAEA-334C-96BD-9A94A46AA8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232946" y="6012063"/>
            <a:ext cx="5719032" cy="19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4AC881-00FF-5443-92CE-83511A257582}"/>
              </a:ext>
            </a:extLst>
          </p:cNvPr>
          <p:cNvSpPr txBox="1"/>
          <p:nvPr/>
        </p:nvSpPr>
        <p:spPr>
          <a:xfrm>
            <a:off x="25544662" y="10195626"/>
            <a:ext cx="12925213" cy="7736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5909" indent="-545909">
              <a:buFont typeface="Arial" panose="020B0604020202020204" pitchFamily="34" charset="0"/>
              <a:buChar char="•"/>
            </a:pPr>
            <a:r>
              <a:rPr lang="en-GB" sz="3821" dirty="0"/>
              <a:t>This study looked at whether fundamental movement skills and perceived movement skill competence mediates the relationship between physical self-efficacy and physical activity in children. </a:t>
            </a:r>
          </a:p>
          <a:p>
            <a:endParaRPr lang="en-GB" sz="3821" dirty="0"/>
          </a:p>
          <a:p>
            <a:pPr marL="545909" indent="-545909">
              <a:buFont typeface="Arial" panose="020B0604020202020204" pitchFamily="34" charset="0"/>
              <a:buChar char="•"/>
            </a:pPr>
            <a:r>
              <a:rPr lang="en-GB" sz="3821" dirty="0"/>
              <a:t>The results from a bootstrap mediation analysis yielded a statistically significant mediation effect for both fundamental movement skills and perceived movement skill competence </a:t>
            </a:r>
          </a:p>
          <a:p>
            <a:endParaRPr lang="en-GB" sz="3821" dirty="0"/>
          </a:p>
          <a:p>
            <a:pPr marL="545909" indent="-545909">
              <a:buFont typeface="Arial" panose="020B0604020202020204" pitchFamily="34" charset="0"/>
              <a:buChar char="•"/>
            </a:pPr>
            <a:r>
              <a:rPr lang="en-GB" sz="3821" dirty="0"/>
              <a:t>The indirect effect through perceived movement skill competence was significantly larger than the indirect effect through fundamental movement skills.</a:t>
            </a:r>
          </a:p>
          <a:p>
            <a:pPr marL="545909" indent="-545909">
              <a:buFont typeface="Arial" panose="020B0604020202020204" pitchFamily="34" charset="0"/>
              <a:buChar char="•"/>
            </a:pPr>
            <a:endParaRPr lang="en-US" sz="3821" dirty="0" err="1">
              <a:solidFill>
                <a:schemeClr val="tx1">
                  <a:lumMod val="65000"/>
                  <a:lumOff val="35000"/>
                </a:schemeClr>
              </a:solidFill>
              <a:latin typeface="Ubuntu Light" panose="020B0304030602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0D3F81-D1E4-9A41-8473-C13321DE2D8A}"/>
              </a:ext>
            </a:extLst>
          </p:cNvPr>
          <p:cNvSpPr txBox="1"/>
          <p:nvPr/>
        </p:nvSpPr>
        <p:spPr>
          <a:xfrm>
            <a:off x="26019738" y="8129871"/>
            <a:ext cx="12007682" cy="2297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777" dirty="0"/>
              <a:t>Contribution of Competence to the Physical Self-Efficacy - Physical Activity Relationship</a:t>
            </a:r>
          </a:p>
          <a:p>
            <a:pPr algn="ctr"/>
            <a:endParaRPr lang="en-US" sz="4777" dirty="0" err="1">
              <a:latin typeface="Ubuntu Light" panose="020B0304030602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CE1E0EC-6C30-524D-8EA6-A243F0E43F37}"/>
              </a:ext>
            </a:extLst>
          </p:cNvPr>
          <p:cNvSpPr txBox="1"/>
          <p:nvPr/>
        </p:nvSpPr>
        <p:spPr>
          <a:xfrm>
            <a:off x="14095819" y="7918389"/>
            <a:ext cx="9858746" cy="22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777" dirty="0"/>
              <a:t>Quality of Motivation as a Predictor of Fundamental Movement Skills</a:t>
            </a:r>
          </a:p>
          <a:p>
            <a:endParaRPr lang="en-US" sz="4298" dirty="0" err="1">
              <a:latin typeface="Ubuntu Light" panose="020B0304030602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7B881C-A6C5-9A4D-B4EF-29CB898F15D4}"/>
              </a:ext>
            </a:extLst>
          </p:cNvPr>
          <p:cNvSpPr/>
          <p:nvPr/>
        </p:nvSpPr>
        <p:spPr>
          <a:xfrm>
            <a:off x="26331550" y="25979629"/>
            <a:ext cx="10876306" cy="7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29" i="1" dirty="0">
                <a:solidFill>
                  <a:srgbClr val="000000"/>
                </a:solidFill>
              </a:rPr>
              <a:t>The confidence interval for the indirect effect is a </a:t>
            </a:r>
            <a:r>
              <a:rPr lang="en-GB" sz="2229" i="1" dirty="0" err="1">
                <a:solidFill>
                  <a:srgbClr val="000000"/>
                </a:solidFill>
              </a:rPr>
              <a:t>BCa</a:t>
            </a:r>
            <a:r>
              <a:rPr lang="en-GB" sz="2229" i="1" dirty="0">
                <a:solidFill>
                  <a:srgbClr val="000000"/>
                </a:solidFill>
              </a:rPr>
              <a:t> bootstrapped CI based on 10,000 samples.</a:t>
            </a:r>
            <a:r>
              <a:rPr lang="en-GB" sz="2229" dirty="0">
                <a:solidFill>
                  <a:srgbClr val="000000"/>
                </a:solidFill>
              </a:rPr>
              <a:t>* p &lt; 0.05 **p &lt; 0.001</a:t>
            </a:r>
            <a:endParaRPr lang="en-GB" sz="2229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CDD0662-220F-5F41-B9A2-693767664F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6221" y="27472565"/>
            <a:ext cx="1568502" cy="6065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A5ED3DA-F143-EC4F-BCE7-337371C064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2668" y="27331927"/>
            <a:ext cx="1278386" cy="899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26FF97-D416-3D40-9B38-4F394052DBE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0470" r="2039"/>
          <a:stretch/>
        </p:blipFill>
        <p:spPr>
          <a:xfrm>
            <a:off x="3452822" y="6010624"/>
            <a:ext cx="6256800" cy="1907765"/>
          </a:xfrm>
          <a:prstGeom prst="rect">
            <a:avLst/>
          </a:prstGeom>
        </p:spPr>
      </p:pic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10FDD85-99DC-E341-A732-D89304C78247}"/>
              </a:ext>
            </a:extLst>
          </p:cNvPr>
          <p:cNvSpPr/>
          <p:nvPr/>
        </p:nvSpPr>
        <p:spPr>
          <a:xfrm>
            <a:off x="33020196" y="20936282"/>
            <a:ext cx="3444559" cy="1769347"/>
          </a:xfrm>
          <a:prstGeom prst="roundRect">
            <a:avLst/>
          </a:prstGeom>
          <a:solidFill>
            <a:srgbClr val="0073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>
                <a:solidFill>
                  <a:schemeClr val="tx1"/>
                </a:solidFill>
              </a:rPr>
              <a:t>PHYSICAL ACTIVITY</a:t>
            </a:r>
          </a:p>
        </p:txBody>
      </p:sp>
      <p:sp>
        <p:nvSpPr>
          <p:cNvPr id="38" name="U-Turn Arrow 37">
            <a:extLst>
              <a:ext uri="{FF2B5EF4-FFF2-40B4-BE49-F238E27FC236}">
                <a16:creationId xmlns:a16="http://schemas.microsoft.com/office/drawing/2014/main" id="{A2CDD79F-F154-B04A-9F12-980901474217}"/>
              </a:ext>
            </a:extLst>
          </p:cNvPr>
          <p:cNvSpPr/>
          <p:nvPr/>
        </p:nvSpPr>
        <p:spPr>
          <a:xfrm>
            <a:off x="28648745" y="19631903"/>
            <a:ext cx="6303233" cy="135612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1498"/>
            </a:avLst>
          </a:prstGeom>
          <a:solidFill>
            <a:srgbClr val="D6D5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800" dirty="0">
              <a:solidFill>
                <a:schemeClr val="tx1"/>
              </a:solidFill>
            </a:endParaRPr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F3C1D275-FEF8-9A40-A566-2BD868363238}"/>
              </a:ext>
            </a:extLst>
          </p:cNvPr>
          <p:cNvSpPr/>
          <p:nvPr/>
        </p:nvSpPr>
        <p:spPr>
          <a:xfrm>
            <a:off x="30631151" y="21487079"/>
            <a:ext cx="2254379" cy="572015"/>
          </a:xfrm>
          <a:prstGeom prst="rightArrow">
            <a:avLst/>
          </a:prstGeom>
          <a:solidFill>
            <a:srgbClr val="0073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800" dirty="0">
              <a:solidFill>
                <a:schemeClr val="tx1"/>
              </a:solidFill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5609DD8-7216-BE4F-BEBD-B72A4B94A07F}"/>
              </a:ext>
            </a:extLst>
          </p:cNvPr>
          <p:cNvSpPr/>
          <p:nvPr/>
        </p:nvSpPr>
        <p:spPr>
          <a:xfrm>
            <a:off x="30022053" y="18999507"/>
            <a:ext cx="3444559" cy="1326858"/>
          </a:xfrm>
          <a:prstGeom prst="roundRect">
            <a:avLst/>
          </a:prstGeom>
          <a:solidFill>
            <a:srgbClr val="D6D5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chemeClr val="tx1"/>
                </a:solidFill>
              </a:rPr>
              <a:t>PERCEIVED MOTOR COMPETENCE</a:t>
            </a:r>
          </a:p>
        </p:txBody>
      </p:sp>
      <p:sp>
        <p:nvSpPr>
          <p:cNvPr id="42" name="U-Turn Arrow 41">
            <a:extLst>
              <a:ext uri="{FF2B5EF4-FFF2-40B4-BE49-F238E27FC236}">
                <a16:creationId xmlns:a16="http://schemas.microsoft.com/office/drawing/2014/main" id="{85CF0904-C3DE-3945-88F6-DD5311AA8097}"/>
              </a:ext>
            </a:extLst>
          </p:cNvPr>
          <p:cNvSpPr/>
          <p:nvPr/>
        </p:nvSpPr>
        <p:spPr>
          <a:xfrm rot="10800000" flipH="1">
            <a:off x="28648745" y="22585155"/>
            <a:ext cx="6303233" cy="1372835"/>
          </a:xfrm>
          <a:prstGeom prst="uturnArrow">
            <a:avLst>
              <a:gd name="adj1" fmla="val 24999"/>
              <a:gd name="adj2" fmla="val 25000"/>
              <a:gd name="adj3" fmla="val 31719"/>
              <a:gd name="adj4" fmla="val 43750"/>
              <a:gd name="adj5" fmla="val 86562"/>
            </a:avLst>
          </a:prstGeom>
          <a:solidFill>
            <a:srgbClr val="D6D5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800" dirty="0">
              <a:solidFill>
                <a:schemeClr val="tx1"/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BD565C2-25A4-704C-BAB4-B22D8637D2C8}"/>
              </a:ext>
            </a:extLst>
          </p:cNvPr>
          <p:cNvSpPr/>
          <p:nvPr/>
        </p:nvSpPr>
        <p:spPr>
          <a:xfrm>
            <a:off x="30022053" y="23176135"/>
            <a:ext cx="3444559" cy="1356127"/>
          </a:xfrm>
          <a:prstGeom prst="roundRect">
            <a:avLst/>
          </a:prstGeom>
          <a:solidFill>
            <a:srgbClr val="D6D5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chemeClr val="tx1"/>
                </a:solidFill>
              </a:rPr>
              <a:t>ACTUAL MOTOR COMPETENCE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ACC521A-DA8D-7C4F-A73B-B9A489BCBC73}"/>
              </a:ext>
            </a:extLst>
          </p:cNvPr>
          <p:cNvSpPr txBox="1"/>
          <p:nvPr/>
        </p:nvSpPr>
        <p:spPr>
          <a:xfrm>
            <a:off x="28159975" y="19306376"/>
            <a:ext cx="114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0.31**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1DA74C-4020-7E4E-82B2-6EAA306CE9AE}"/>
              </a:ext>
            </a:extLst>
          </p:cNvPr>
          <p:cNvSpPr txBox="1"/>
          <p:nvPr/>
        </p:nvSpPr>
        <p:spPr>
          <a:xfrm>
            <a:off x="28159975" y="23937125"/>
            <a:ext cx="114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0.23**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45DFF7-8E6C-D04C-A528-16670EBCDBFF}"/>
              </a:ext>
            </a:extLst>
          </p:cNvPr>
          <p:cNvSpPr txBox="1"/>
          <p:nvPr/>
        </p:nvSpPr>
        <p:spPr>
          <a:xfrm>
            <a:off x="34641995" y="19411861"/>
            <a:ext cx="110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0.16**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6D5BBC-4F24-624C-97D0-80EB02E0DA54}"/>
              </a:ext>
            </a:extLst>
          </p:cNvPr>
          <p:cNvSpPr txBox="1"/>
          <p:nvPr/>
        </p:nvSpPr>
        <p:spPr>
          <a:xfrm>
            <a:off x="34641995" y="23769576"/>
            <a:ext cx="110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0.08**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BC28E9-FFAF-A74F-B5A0-156CC516BE15}"/>
              </a:ext>
            </a:extLst>
          </p:cNvPr>
          <p:cNvSpPr txBox="1"/>
          <p:nvPr/>
        </p:nvSpPr>
        <p:spPr>
          <a:xfrm>
            <a:off x="30431465" y="21150962"/>
            <a:ext cx="2588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/>
              <a:t>DIRECT EFFECT, 0.20**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3065135-31F7-ED46-B06F-0B4F3878C594}"/>
              </a:ext>
            </a:extLst>
          </p:cNvPr>
          <p:cNvSpPr txBox="1"/>
          <p:nvPr/>
        </p:nvSpPr>
        <p:spPr>
          <a:xfrm>
            <a:off x="32641650" y="18509251"/>
            <a:ext cx="139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R</a:t>
            </a:r>
            <a:r>
              <a:rPr lang="en-IE" sz="2400" b="1" baseline="30000" dirty="0"/>
              <a:t>2</a:t>
            </a:r>
            <a:r>
              <a:rPr lang="en-IE" sz="2400" b="1" dirty="0"/>
              <a:t> = 0.09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001444C-6CFB-5C47-B024-2C5D8C4F102E}"/>
              </a:ext>
            </a:extLst>
          </p:cNvPr>
          <p:cNvSpPr txBox="1"/>
          <p:nvPr/>
        </p:nvSpPr>
        <p:spPr>
          <a:xfrm>
            <a:off x="32641650" y="24549791"/>
            <a:ext cx="139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R</a:t>
            </a:r>
            <a:r>
              <a:rPr lang="en-IE" sz="2400" b="1" baseline="30000" dirty="0"/>
              <a:t>2</a:t>
            </a:r>
            <a:r>
              <a:rPr lang="en-IE" sz="2400" b="1" dirty="0"/>
              <a:t> = 0.05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1E0FEC8-0493-904C-B17C-4F2F65DC1CE6}"/>
              </a:ext>
            </a:extLst>
          </p:cNvPr>
          <p:cNvSpPr txBox="1"/>
          <p:nvPr/>
        </p:nvSpPr>
        <p:spPr>
          <a:xfrm>
            <a:off x="30106853" y="24992874"/>
            <a:ext cx="344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/>
              <a:t>INDIRECT EFFECT, </a:t>
            </a:r>
            <a:r>
              <a:rPr lang="el-GR" sz="2000" b="1" dirty="0"/>
              <a:t>β</a:t>
            </a:r>
            <a:r>
              <a:rPr lang="en-IE" sz="2000" b="1" dirty="0"/>
              <a:t>  = 0.07**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D66327-6E63-7E4A-BD67-27BFACFE386E}"/>
              </a:ext>
            </a:extLst>
          </p:cNvPr>
          <p:cNvSpPr txBox="1"/>
          <p:nvPr/>
        </p:nvSpPr>
        <p:spPr>
          <a:xfrm>
            <a:off x="35653864" y="20524600"/>
            <a:ext cx="1582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R</a:t>
            </a:r>
            <a:r>
              <a:rPr lang="en-IE" sz="2400" b="1" baseline="30000" dirty="0"/>
              <a:t>2</a:t>
            </a:r>
            <a:r>
              <a:rPr lang="en-IE" sz="2400" b="1" dirty="0"/>
              <a:t> = 0.10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B3ECF626-981C-7447-85A6-127EC6F4F399}"/>
              </a:ext>
            </a:extLst>
          </p:cNvPr>
          <p:cNvSpPr/>
          <p:nvPr/>
        </p:nvSpPr>
        <p:spPr>
          <a:xfrm>
            <a:off x="27000958" y="20844717"/>
            <a:ext cx="3444559" cy="1769347"/>
          </a:xfrm>
          <a:prstGeom prst="roundRect">
            <a:avLst/>
          </a:prstGeom>
          <a:solidFill>
            <a:srgbClr val="0073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dirty="0">
                <a:solidFill>
                  <a:schemeClr val="tx1"/>
                </a:solidFill>
              </a:rPr>
              <a:t>PHYSICAL SELF EFFICACY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E24EC8C-4DB2-E14D-95B9-181759123C4B}"/>
              </a:ext>
            </a:extLst>
          </p:cNvPr>
          <p:cNvCxnSpPr>
            <a:cxnSpLocks/>
          </p:cNvCxnSpPr>
          <p:nvPr/>
        </p:nvCxnSpPr>
        <p:spPr>
          <a:xfrm flipH="1">
            <a:off x="25367343" y="6405153"/>
            <a:ext cx="7915" cy="2219929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306447"/>
      </p:ext>
    </p:extLst>
  </p:cSld>
  <p:clrMapOvr>
    <a:masterClrMapping/>
  </p:clrMapOvr>
</p:sld>
</file>

<file path=ppt/theme/theme1.xml><?xml version="1.0" encoding="utf-8"?>
<a:theme xmlns:a="http://schemas.openxmlformats.org/drawingml/2006/main" name="Insight theme FIXED ver 3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60000"/>
            <a:lumOff val="40000"/>
          </a:schemeClr>
        </a:solidFill>
        <a:ln>
          <a:solidFill>
            <a:schemeClr val="accent5"/>
          </a:solidFill>
        </a:ln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>
                <a:lumMod val="65000"/>
                <a:lumOff val="35000"/>
              </a:schemeClr>
            </a:solidFill>
            <a:latin typeface="Ubuntu Light" panose="020B0304030602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Insight theme FIXED ver 3.1</Template>
  <TotalTime>18431</TotalTime>
  <Words>363</Words>
  <Application>Microsoft Macintosh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Ubuntu</vt:lpstr>
      <vt:lpstr>Ubuntu Light</vt:lpstr>
      <vt:lpstr>Insight theme FIXED ver 3.1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briwal</dc:creator>
  <cp:lastModifiedBy>Cameron Peers</cp:lastModifiedBy>
  <cp:revision>96</cp:revision>
  <cp:lastPrinted>2019-04-24T13:35:05Z</cp:lastPrinted>
  <dcterms:created xsi:type="dcterms:W3CDTF">2018-04-04T14:04:06Z</dcterms:created>
  <dcterms:modified xsi:type="dcterms:W3CDTF">2019-05-31T10:48:59Z</dcterms:modified>
</cp:coreProperties>
</file>