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3" r:id="rId2"/>
    <p:sldId id="283" r:id="rId3"/>
    <p:sldId id="296" r:id="rId4"/>
    <p:sldId id="304" r:id="rId5"/>
    <p:sldId id="305" r:id="rId6"/>
    <p:sldId id="294" r:id="rId7"/>
    <p:sldId id="295" r:id="rId8"/>
    <p:sldId id="259" r:id="rId9"/>
    <p:sldId id="306" r:id="rId10"/>
    <p:sldId id="307" r:id="rId11"/>
    <p:sldId id="299" r:id="rId12"/>
    <p:sldId id="308" r:id="rId13"/>
    <p:sldId id="262" r:id="rId14"/>
    <p:sldId id="279" r:id="rId15"/>
    <p:sldId id="30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868"/>
    <a:srgbClr val="EAB200"/>
    <a:srgbClr val="FE4512"/>
    <a:srgbClr val="E2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2714" autoAdjust="0"/>
  </p:normalViewPr>
  <p:slideViewPr>
    <p:cSldViewPr snapToGrid="0">
      <p:cViewPr>
        <p:scale>
          <a:sx n="66" d="100"/>
          <a:sy n="66" d="100"/>
        </p:scale>
        <p:origin x="1344" y="3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of Injury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9A-4746-A67E-23512FD037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9A-4746-A67E-23512FD0372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9A-4746-A67E-23512FD0372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9A-4746-A67E-23512FD03722}"/>
              </c:ext>
            </c:extLst>
          </c:dPt>
          <c:dPt>
            <c:idx val="4"/>
            <c:bubble3D val="0"/>
            <c:spPr>
              <a:solidFill>
                <a:srgbClr val="F4686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9A-4746-A67E-23512FD03722}"/>
              </c:ext>
            </c:extLst>
          </c:dPt>
          <c:dLbls>
            <c:dLbl>
              <c:idx val="0"/>
              <c:layout>
                <c:manualLayout>
                  <c:x val="1.6741071428571511E-2"/>
                  <c:y val="4.8148148148148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9A-4746-A67E-23512FD0372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59A-4746-A67E-23512FD03722}"/>
                </c:ext>
              </c:extLst>
            </c:dLbl>
            <c:dLbl>
              <c:idx val="2"/>
              <c:layout>
                <c:manualLayout>
                  <c:x val="8.5937499999999917E-2"/>
                  <c:y val="-1.29629629629630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190258-1647-46BC-A5DC-8D79464905FF}" type="CATEGORYNAME">
                      <a:rPr lang="en-US">
                        <a:solidFill>
                          <a:srgbClr val="00B0F0"/>
                        </a:solidFill>
                      </a:rPr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B0F0"/>
                        </a:solidFill>
                      </a:rPr>
                      <a:t>
</a:t>
                    </a:r>
                    <a:fld id="{7254AD5C-2AC1-4DF3-B017-01036647FDEC}" type="PERCENTAGE">
                      <a:rPr lang="en-US" baseline="0">
                        <a:solidFill>
                          <a:srgbClr val="00B0F0"/>
                        </a:solidFill>
                      </a:rPr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00B0F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9A-4746-A67E-23512FD03722}"/>
                </c:ext>
              </c:extLst>
            </c:dLbl>
            <c:dLbl>
              <c:idx val="3"/>
              <c:layout>
                <c:manualLayout>
                  <c:x val="2.2321428571428572E-2"/>
                  <c:y val="9.25925925925925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4BF2BC-07A0-4FD4-B9F1-A45155D16BB8}" type="CATEGORYNAME">
                      <a:rPr lang="en-US">
                        <a:solidFill>
                          <a:srgbClr val="EAB200"/>
                        </a:solidFill>
                      </a:rPr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EAB200"/>
                        </a:solidFill>
                      </a:rPr>
                      <a:t>
</a:t>
                    </a:r>
                    <a:fld id="{D561F9C0-E9DD-4DA0-A717-6C9D0EF76A23}" type="PERCENTAGE">
                      <a:rPr lang="en-US" baseline="0">
                        <a:solidFill>
                          <a:srgbClr val="EAB200"/>
                        </a:solidFill>
                      </a:rPr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EAB2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59A-4746-A67E-23512FD03722}"/>
                </c:ext>
              </c:extLst>
            </c:dLbl>
            <c:dLbl>
              <c:idx val="4"/>
              <c:layout>
                <c:manualLayout>
                  <c:x val="-4.4642857142857185E-2"/>
                  <c:y val="4.62962962962962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F30370-CBAD-4AEF-9540-2210246BC349}" type="CATEGORYNAME">
                      <a:rPr lang="en-US">
                        <a:solidFill>
                          <a:srgbClr val="F46868"/>
                        </a:solidFill>
                      </a:rPr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46868"/>
                        </a:solidFill>
                      </a:rPr>
                      <a:t>
</a:t>
                    </a:r>
                    <a:fld id="{F036AEF1-14D3-4134-9C8F-1368F0115E9C}" type="PERCENTAGE">
                      <a:rPr lang="en-US" baseline="0">
                        <a:solidFill>
                          <a:srgbClr val="F46868"/>
                        </a:solidFill>
                      </a:rPr>
                      <a:pPr>
                        <a:defRPr sz="2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F4686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59A-4746-A67E-23512FD03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Foot/Ankle</c:v>
                </c:pt>
                <c:pt idx="1">
                  <c:v>Hip/Back</c:v>
                </c:pt>
                <c:pt idx="2">
                  <c:v>Knee</c:v>
                </c:pt>
                <c:pt idx="3">
                  <c:v>Lower Leg</c:v>
                </c:pt>
                <c:pt idx="4">
                  <c:v>Thigh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22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9A-4746-A67E-23512FD0372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Injury Type</a:t>
            </a:r>
          </a:p>
        </c:rich>
      </c:tx>
      <c:layout>
        <c:manualLayout>
          <c:xMode val="edge"/>
          <c:yMode val="edge"/>
          <c:x val="0.12813053641732283"/>
          <c:y val="5.69665619737882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295099831271092E-2"/>
          <c:y val="7.5286619556366549E-2"/>
          <c:w val="0.52119586614173219"/>
          <c:h val="0.886763333390150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Injury Type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42-406F-9433-65AB01C35CB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42-406F-9433-65AB01C35CBC}"/>
              </c:ext>
            </c:extLst>
          </c:dPt>
          <c:dPt>
            <c:idx val="2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42-406F-9433-65AB01C35CB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42-406F-9433-65AB01C35CB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42-406F-9433-65AB01C35CBC}"/>
              </c:ext>
            </c:extLst>
          </c:dPt>
          <c:dPt>
            <c:idx val="5"/>
            <c:bubble3D val="0"/>
            <c:spPr>
              <a:solidFill>
                <a:srgbClr val="F4686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142-406F-9433-65AB01C35CBC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142-406F-9433-65AB01C35CBC}"/>
              </c:ext>
            </c:extLst>
          </c:dPt>
          <c:dPt>
            <c:idx val="7"/>
            <c:bubble3D val="0"/>
            <c:spPr>
              <a:solidFill>
                <a:srgbClr val="EAB2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142-406F-9433-65AB01C35CB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6AA0FD-5BFF-46E7-AC16-82D435C39689}" type="CATEGORYNAME">
                      <a:rPr lang="en-US">
                        <a:solidFill>
                          <a:srgbClr val="7030A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7030A0"/>
                        </a:solidFill>
                      </a:rPr>
                      <a:t>
</a:t>
                    </a:r>
                    <a:fld id="{8616834C-BECA-41BA-A85E-A2D3BBC562CC}" type="PERCENTAGE">
                      <a:rPr lang="en-US" baseline="0">
                        <a:solidFill>
                          <a:srgbClr val="7030A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142-406F-9433-65AB01C35CBC}"/>
                </c:ext>
              </c:extLst>
            </c:dLbl>
            <c:dLbl>
              <c:idx val="1"/>
              <c:layout>
                <c:manualLayout>
                  <c:x val="9.4610778443113774E-2"/>
                  <c:y val="-3.01204819277108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9151F1-7D3E-4874-8F81-1E182789E776}" type="CATEGORYNAME">
                      <a:rPr lang="en-US">
                        <a:solidFill>
                          <a:srgbClr val="FF000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
</a:t>
                    </a:r>
                    <a:fld id="{499CF667-BFCE-4B6E-BE7F-39237AA0945B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42-406F-9433-65AB01C35CBC}"/>
                </c:ext>
              </c:extLst>
            </c:dLbl>
            <c:dLbl>
              <c:idx val="2"/>
              <c:layout>
                <c:manualLayout>
                  <c:x val="2.1556886227544824E-2"/>
                  <c:y val="1.2048192771084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42-406F-9433-65AB01C35CB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6D06B6-D9D6-49B4-8227-A2E45E29A6C3}" type="CATEGORYNAME">
                      <a:rPr lang="en-US">
                        <a:solidFill>
                          <a:srgbClr val="00B05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9BFD1369-40A6-47BE-B3BD-5B1ED73C24CA}" type="PERCENTAG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142-406F-9433-65AB01C35CBC}"/>
                </c:ext>
              </c:extLst>
            </c:dLbl>
            <c:dLbl>
              <c:idx val="4"/>
              <c:layout>
                <c:manualLayout>
                  <c:x val="8.7425149700598809E-2"/>
                  <c:y val="-0.112449799196787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0D5949-6632-49D9-A5AC-CC5BEC3B19F8}" type="CATEGORYNAME">
                      <a:rPr lang="en-US">
                        <a:solidFill>
                          <a:srgbClr val="00B0F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B0F0"/>
                        </a:solidFill>
                      </a:rPr>
                      <a:t>
</a:t>
                    </a:r>
                    <a:fld id="{F6DDFEA4-7D5D-46C0-989D-77321D7B4AC7}" type="PERCENTAGE">
                      <a:rPr lang="en-US" baseline="0">
                        <a:solidFill>
                          <a:srgbClr val="00B0F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00B0F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142-406F-9433-65AB01C35CBC}"/>
                </c:ext>
              </c:extLst>
            </c:dLbl>
            <c:dLbl>
              <c:idx val="5"/>
              <c:layout>
                <c:manualLayout>
                  <c:x val="8.9820359281437043E-2"/>
                  <c:y val="-1.472539883337252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51492291008535"/>
                      <c:h val="0.232409638554216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142-406F-9433-65AB01C35CBC}"/>
                </c:ext>
              </c:extLst>
            </c:dLbl>
            <c:dLbl>
              <c:idx val="6"/>
              <c:layout>
                <c:manualLayout>
                  <c:x val="0"/>
                  <c:y val="2.40963158135213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DCACC0-8059-4B4E-AA46-27FD8C426DB2}" type="CATEGORYNAME">
                      <a:rPr lang="en-US">
                        <a:solidFill>
                          <a:srgbClr val="00206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2060"/>
                        </a:solidFill>
                      </a:rPr>
                      <a:t>
</a:t>
                    </a:r>
                    <a:fld id="{61F0CF33-2571-41E5-9F5B-9A471FC8803C}" type="PERCENTAGE">
                      <a:rPr lang="en-US" baseline="0">
                        <a:solidFill>
                          <a:srgbClr val="002060"/>
                        </a:solidFill>
                      </a:rPr>
                      <a:pPr>
                        <a:defRPr sz="24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142-406F-9433-65AB01C35CB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shade val="4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1142-406F-9433-65AB01C35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Ankle Sprain</c:v>
                </c:pt>
                <c:pt idx="1">
                  <c:v>Other</c:v>
                </c:pt>
                <c:pt idx="2">
                  <c:v>Plantar Fasciitis</c:v>
                </c:pt>
                <c:pt idx="3">
                  <c:v>ITB</c:v>
                </c:pt>
                <c:pt idx="4">
                  <c:v>PFPS</c:v>
                </c:pt>
                <c:pt idx="5">
                  <c:v>Stress fracture/reaction</c:v>
                </c:pt>
                <c:pt idx="6">
                  <c:v>Tendonitis</c:v>
                </c:pt>
                <c:pt idx="7">
                  <c:v>Muscle Strain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13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42-406F-9433-65AB01C35CB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pixabay.com/en/athlete-athletics-female-runner-2026895/" TargetMode="External"/><Relationship Id="rId1" Type="http://schemas.openxmlformats.org/officeDocument/2006/relationships/image" Target="../media/image30.png"/><Relationship Id="rId5" Type="http://schemas.openxmlformats.org/officeDocument/2006/relationships/hyperlink" Target="https://commons.wikimedia.org/wiki/File:Email_icon.svg" TargetMode="External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pixabay.com/en/athlete-athletics-female-runner-2026895/" TargetMode="External"/><Relationship Id="rId1" Type="http://schemas.openxmlformats.org/officeDocument/2006/relationships/image" Target="../media/image30.png"/><Relationship Id="rId5" Type="http://schemas.openxmlformats.org/officeDocument/2006/relationships/hyperlink" Target="https://commons.wikimedia.org/wiki/File:Email_icon.svg" TargetMode="External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B3696-7A16-4043-9AD3-B60F6301441D}" type="doc">
      <dgm:prSet loTypeId="urn:microsoft.com/office/officeart/2011/layout/HexagonRadial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637D019D-0A0A-4032-8E96-D4C4A32DCEDC}">
      <dgm:prSet custT="1"/>
      <dgm:spPr/>
      <dgm:t>
        <a:bodyPr/>
        <a:lstStyle/>
        <a:p>
          <a:r>
            <a:rPr lang="en-IE" sz="2600" dirty="0"/>
            <a:t>Flexibility</a:t>
          </a:r>
        </a:p>
      </dgm:t>
    </dgm:pt>
    <dgm:pt modelId="{906189DA-79DD-4E9B-8E61-887E9F67077A}" type="parTrans" cxnId="{B5DEF3B6-0063-49C2-9007-1D71A6FC8366}">
      <dgm:prSet/>
      <dgm:spPr/>
      <dgm:t>
        <a:bodyPr/>
        <a:lstStyle/>
        <a:p>
          <a:endParaRPr lang="en-IE" sz="2800"/>
        </a:p>
      </dgm:t>
    </dgm:pt>
    <dgm:pt modelId="{F66DB10F-2EFC-419A-B7D0-09CE6D5EC4E8}" type="sibTrans" cxnId="{B5DEF3B6-0063-49C2-9007-1D71A6FC8366}">
      <dgm:prSet/>
      <dgm:spPr/>
      <dgm:t>
        <a:bodyPr/>
        <a:lstStyle/>
        <a:p>
          <a:endParaRPr lang="en-IE" sz="2800"/>
        </a:p>
      </dgm:t>
    </dgm:pt>
    <dgm:pt modelId="{ED905982-2EF0-40BA-9D33-1BEF18CACA13}">
      <dgm:prSet phldrT="[Text]" custT="1"/>
      <dgm:spPr/>
      <dgm:t>
        <a:bodyPr/>
        <a:lstStyle/>
        <a:p>
          <a:r>
            <a:rPr lang="en-IE" sz="2800" dirty="0"/>
            <a:t>Muscle strength</a:t>
          </a:r>
        </a:p>
      </dgm:t>
    </dgm:pt>
    <dgm:pt modelId="{96FE3624-BBA1-42C5-8010-A46BF6C1DB0A}" type="parTrans" cxnId="{1F7C5E0F-D161-4E01-95CF-D92AC8CF0625}">
      <dgm:prSet/>
      <dgm:spPr/>
      <dgm:t>
        <a:bodyPr/>
        <a:lstStyle/>
        <a:p>
          <a:endParaRPr lang="en-IE" sz="2800"/>
        </a:p>
      </dgm:t>
    </dgm:pt>
    <dgm:pt modelId="{2ECE3C84-4F7D-4672-8076-3F67F5B63965}" type="sibTrans" cxnId="{1F7C5E0F-D161-4E01-95CF-D92AC8CF0625}">
      <dgm:prSet/>
      <dgm:spPr/>
      <dgm:t>
        <a:bodyPr/>
        <a:lstStyle/>
        <a:p>
          <a:endParaRPr lang="en-IE" sz="2800"/>
        </a:p>
      </dgm:t>
    </dgm:pt>
    <dgm:pt modelId="{01AB98B3-2E73-4156-B42E-E60A02C0F712}">
      <dgm:prSet custT="1"/>
      <dgm:spPr/>
      <dgm:t>
        <a:bodyPr/>
        <a:lstStyle/>
        <a:p>
          <a:r>
            <a:rPr lang="en-IE" sz="2600" dirty="0"/>
            <a:t>Technique</a:t>
          </a:r>
        </a:p>
      </dgm:t>
    </dgm:pt>
    <dgm:pt modelId="{C4D2CF2C-63ED-41C2-A01F-D143CB4F1F5D}" type="parTrans" cxnId="{C4B80DCE-BBB8-4C8E-A6D5-4E4E8D2240CD}">
      <dgm:prSet/>
      <dgm:spPr/>
      <dgm:t>
        <a:bodyPr/>
        <a:lstStyle/>
        <a:p>
          <a:endParaRPr lang="en-IE" sz="2800"/>
        </a:p>
      </dgm:t>
    </dgm:pt>
    <dgm:pt modelId="{CF24F607-C233-4273-8149-0EB2AA72E405}" type="sibTrans" cxnId="{C4B80DCE-BBB8-4C8E-A6D5-4E4E8D2240CD}">
      <dgm:prSet/>
      <dgm:spPr/>
      <dgm:t>
        <a:bodyPr/>
        <a:lstStyle/>
        <a:p>
          <a:endParaRPr lang="en-IE" sz="2800"/>
        </a:p>
      </dgm:t>
    </dgm:pt>
    <dgm:pt modelId="{8497B1EE-B529-48DD-AC8A-6958CFC15024}">
      <dgm:prSet custT="1"/>
      <dgm:spPr/>
      <dgm:t>
        <a:bodyPr/>
        <a:lstStyle/>
        <a:p>
          <a:r>
            <a:rPr lang="en-IE" sz="2800" dirty="0"/>
            <a:t>Impact Forces</a:t>
          </a:r>
        </a:p>
      </dgm:t>
    </dgm:pt>
    <dgm:pt modelId="{A2C31DEF-AA32-4383-A8CB-C1D86666A67A}" type="parTrans" cxnId="{AA1BE481-D6B2-4BFA-AB73-FDA400C91800}">
      <dgm:prSet/>
      <dgm:spPr/>
      <dgm:t>
        <a:bodyPr/>
        <a:lstStyle/>
        <a:p>
          <a:endParaRPr lang="en-IE" sz="2800"/>
        </a:p>
      </dgm:t>
    </dgm:pt>
    <dgm:pt modelId="{5D26D4EF-EF88-4157-947B-3F792A3DA345}" type="sibTrans" cxnId="{AA1BE481-D6B2-4BFA-AB73-FDA400C91800}">
      <dgm:prSet/>
      <dgm:spPr/>
      <dgm:t>
        <a:bodyPr/>
        <a:lstStyle/>
        <a:p>
          <a:endParaRPr lang="en-IE" sz="2800"/>
        </a:p>
      </dgm:t>
    </dgm:pt>
    <dgm:pt modelId="{F91C20DC-4B70-4548-A638-E0B8B83777E8}">
      <dgm:prSet custT="1"/>
      <dgm:spPr/>
      <dgm:t>
        <a:bodyPr/>
        <a:lstStyle/>
        <a:p>
          <a:br>
            <a:rPr lang="en-IE" sz="2800" dirty="0"/>
          </a:br>
          <a:br>
            <a:rPr lang="en-IE" sz="2800" dirty="0"/>
          </a:br>
          <a:br>
            <a:rPr lang="en-IE" sz="2800" dirty="0"/>
          </a:br>
          <a:r>
            <a:rPr lang="en-IE" sz="2600" dirty="0"/>
            <a:t>Proposed Injury Risk Factors </a:t>
          </a:r>
        </a:p>
      </dgm:t>
    </dgm:pt>
    <dgm:pt modelId="{5950B09C-73B2-4604-88AB-FC4233E598F2}" type="parTrans" cxnId="{8F1E622E-5A2E-4185-955F-D9339A58C6B8}">
      <dgm:prSet/>
      <dgm:spPr/>
      <dgm:t>
        <a:bodyPr/>
        <a:lstStyle/>
        <a:p>
          <a:endParaRPr lang="en-IE" sz="2800"/>
        </a:p>
      </dgm:t>
    </dgm:pt>
    <dgm:pt modelId="{E6989897-7732-499D-9AC8-F5C38F93E813}" type="sibTrans" cxnId="{8F1E622E-5A2E-4185-955F-D9339A58C6B8}">
      <dgm:prSet/>
      <dgm:spPr/>
      <dgm:t>
        <a:bodyPr/>
        <a:lstStyle/>
        <a:p>
          <a:endParaRPr lang="en-IE" sz="2800"/>
        </a:p>
      </dgm:t>
    </dgm:pt>
    <dgm:pt modelId="{70F00672-2E9E-46D9-A271-3A472B7C0493}">
      <dgm:prSet phldrT="[Text]" custT="1"/>
      <dgm:spPr/>
      <dgm:t>
        <a:bodyPr/>
        <a:lstStyle/>
        <a:p>
          <a:r>
            <a:rPr lang="en-IE" sz="2600" dirty="0"/>
            <a:t>Previous injury history</a:t>
          </a:r>
        </a:p>
      </dgm:t>
    </dgm:pt>
    <dgm:pt modelId="{7C37A0A6-E7DE-41F1-9C0E-8A7A6DE7F6B2}" type="parTrans" cxnId="{2B0A6029-7768-4D69-8CE8-085056EA05F7}">
      <dgm:prSet/>
      <dgm:spPr/>
      <dgm:t>
        <a:bodyPr/>
        <a:lstStyle/>
        <a:p>
          <a:endParaRPr lang="en-IE" sz="2800"/>
        </a:p>
      </dgm:t>
    </dgm:pt>
    <dgm:pt modelId="{12D70A29-2DFA-44B4-B37D-E1D8B0EBA076}" type="sibTrans" cxnId="{2B0A6029-7768-4D69-8CE8-085056EA05F7}">
      <dgm:prSet/>
      <dgm:spPr/>
      <dgm:t>
        <a:bodyPr/>
        <a:lstStyle/>
        <a:p>
          <a:endParaRPr lang="en-IE" sz="2800"/>
        </a:p>
      </dgm:t>
    </dgm:pt>
    <dgm:pt modelId="{00B695FB-5326-4275-A434-F66114C0F78F}">
      <dgm:prSet phldrT="[Text]" custT="1"/>
      <dgm:spPr/>
      <dgm:t>
        <a:bodyPr/>
        <a:lstStyle/>
        <a:p>
          <a:r>
            <a:rPr lang="en-IE" sz="2800" dirty="0"/>
            <a:t>Training load</a:t>
          </a:r>
        </a:p>
      </dgm:t>
    </dgm:pt>
    <dgm:pt modelId="{4600DDE6-D01F-4111-B031-868640CB0191}" type="parTrans" cxnId="{9E106265-FBA4-4ADD-8A33-ACE8CADA72AD}">
      <dgm:prSet/>
      <dgm:spPr/>
      <dgm:t>
        <a:bodyPr/>
        <a:lstStyle/>
        <a:p>
          <a:endParaRPr lang="en-IE" sz="2800"/>
        </a:p>
      </dgm:t>
    </dgm:pt>
    <dgm:pt modelId="{EFEA0BBD-EB3D-428F-A5F7-AF0C71B7B1F7}" type="sibTrans" cxnId="{9E106265-FBA4-4ADD-8A33-ACE8CADA72AD}">
      <dgm:prSet/>
      <dgm:spPr/>
      <dgm:t>
        <a:bodyPr/>
        <a:lstStyle/>
        <a:p>
          <a:endParaRPr lang="en-IE" sz="2800"/>
        </a:p>
      </dgm:t>
    </dgm:pt>
    <dgm:pt modelId="{E0B2E12C-1BF3-42B2-BF10-1348BCF69047}" type="pres">
      <dgm:prSet presAssocID="{2C8B3696-7A16-4043-9AD3-B60F630144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2866D71-ADAD-4C75-B54C-FEFE36AE3600}" type="pres">
      <dgm:prSet presAssocID="{F91C20DC-4B70-4548-A638-E0B8B83777E8}" presName="Parent" presStyleLbl="node0" presStyleIdx="0" presStyleCnt="1">
        <dgm:presLayoutVars>
          <dgm:chMax val="6"/>
          <dgm:chPref val="6"/>
        </dgm:presLayoutVars>
      </dgm:prSet>
      <dgm:spPr/>
    </dgm:pt>
    <dgm:pt modelId="{FD2630B7-8FC3-4CDA-BD23-DC089B82E9D5}" type="pres">
      <dgm:prSet presAssocID="{01AB98B3-2E73-4156-B42E-E60A02C0F712}" presName="Accent1" presStyleCnt="0"/>
      <dgm:spPr/>
    </dgm:pt>
    <dgm:pt modelId="{174F3318-025F-49C3-925F-CFE97649666D}" type="pres">
      <dgm:prSet presAssocID="{01AB98B3-2E73-4156-B42E-E60A02C0F712}" presName="Accent" presStyleLbl="bgShp" presStyleIdx="0" presStyleCnt="6"/>
      <dgm:spPr/>
    </dgm:pt>
    <dgm:pt modelId="{CE0AAA5E-03F8-4453-9B7F-2EC5F8581B55}" type="pres">
      <dgm:prSet presAssocID="{01AB98B3-2E73-4156-B42E-E60A02C0F712}" presName="Child1" presStyleLbl="node1" presStyleIdx="0" presStyleCnt="6" custScaleX="111557">
        <dgm:presLayoutVars>
          <dgm:chMax val="0"/>
          <dgm:chPref val="0"/>
          <dgm:bulletEnabled val="1"/>
        </dgm:presLayoutVars>
      </dgm:prSet>
      <dgm:spPr/>
    </dgm:pt>
    <dgm:pt modelId="{544B4E5D-45F5-45A0-8C27-00EFC8EEEB09}" type="pres">
      <dgm:prSet presAssocID="{8497B1EE-B529-48DD-AC8A-6958CFC15024}" presName="Accent2" presStyleCnt="0"/>
      <dgm:spPr/>
    </dgm:pt>
    <dgm:pt modelId="{E1855BBB-EB69-4D23-B73B-C6DCD109C5E3}" type="pres">
      <dgm:prSet presAssocID="{8497B1EE-B529-48DD-AC8A-6958CFC15024}" presName="Accent" presStyleLbl="bgShp" presStyleIdx="1" presStyleCnt="6"/>
      <dgm:spPr/>
    </dgm:pt>
    <dgm:pt modelId="{D35A49FF-FB45-4D19-976A-0CBBE146B4CA}" type="pres">
      <dgm:prSet presAssocID="{8497B1EE-B529-48DD-AC8A-6958CFC1502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F34EFC7-5C1A-40B7-9AB2-67B702BC827B}" type="pres">
      <dgm:prSet presAssocID="{637D019D-0A0A-4032-8E96-D4C4A32DCEDC}" presName="Accent3" presStyleCnt="0"/>
      <dgm:spPr/>
    </dgm:pt>
    <dgm:pt modelId="{7B06ECF2-A008-4B89-91D9-31207FB97D17}" type="pres">
      <dgm:prSet presAssocID="{637D019D-0A0A-4032-8E96-D4C4A32DCEDC}" presName="Accent" presStyleLbl="bgShp" presStyleIdx="2" presStyleCnt="6"/>
      <dgm:spPr/>
    </dgm:pt>
    <dgm:pt modelId="{F14A3B78-C121-4C55-B92F-29B4AD6AD462}" type="pres">
      <dgm:prSet presAssocID="{637D019D-0A0A-4032-8E96-D4C4A32DCEDC}" presName="Child3" presStyleLbl="node1" presStyleIdx="2" presStyleCnt="6" custScaleX="113816">
        <dgm:presLayoutVars>
          <dgm:chMax val="0"/>
          <dgm:chPref val="0"/>
          <dgm:bulletEnabled val="1"/>
        </dgm:presLayoutVars>
      </dgm:prSet>
      <dgm:spPr/>
    </dgm:pt>
    <dgm:pt modelId="{B2181338-BBFD-45D3-AFA0-EF51D00728A2}" type="pres">
      <dgm:prSet presAssocID="{ED905982-2EF0-40BA-9D33-1BEF18CACA13}" presName="Accent4" presStyleCnt="0"/>
      <dgm:spPr/>
    </dgm:pt>
    <dgm:pt modelId="{D5C4FDB7-D9E5-43EC-AECD-1A352A87A6B6}" type="pres">
      <dgm:prSet presAssocID="{ED905982-2EF0-40BA-9D33-1BEF18CACA13}" presName="Accent" presStyleLbl="bgShp" presStyleIdx="3" presStyleCnt="6"/>
      <dgm:spPr/>
    </dgm:pt>
    <dgm:pt modelId="{17B61719-84EF-4620-AF0E-3F5C02673B25}" type="pres">
      <dgm:prSet presAssocID="{ED905982-2EF0-40BA-9D33-1BEF18CACA1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F8DFB02-4C68-44CB-ACC4-8D76EF3B2EDF}" type="pres">
      <dgm:prSet presAssocID="{70F00672-2E9E-46D9-A271-3A472B7C0493}" presName="Accent5" presStyleCnt="0"/>
      <dgm:spPr/>
    </dgm:pt>
    <dgm:pt modelId="{3AA23807-33D9-4674-9533-6352BC8EA830}" type="pres">
      <dgm:prSet presAssocID="{70F00672-2E9E-46D9-A271-3A472B7C0493}" presName="Accent" presStyleLbl="bgShp" presStyleIdx="4" presStyleCnt="6"/>
      <dgm:spPr/>
    </dgm:pt>
    <dgm:pt modelId="{782CF446-25F0-4396-B970-C3C07F1C194C}" type="pres">
      <dgm:prSet presAssocID="{70F00672-2E9E-46D9-A271-3A472B7C049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4D99F64-C7A9-4A91-9961-8EE3DE933B6E}" type="pres">
      <dgm:prSet presAssocID="{00B695FB-5326-4275-A434-F66114C0F78F}" presName="Accent6" presStyleCnt="0"/>
      <dgm:spPr/>
    </dgm:pt>
    <dgm:pt modelId="{A3319D05-9BBB-4749-8EEA-177380D753A7}" type="pres">
      <dgm:prSet presAssocID="{00B695FB-5326-4275-A434-F66114C0F78F}" presName="Accent" presStyleLbl="bgShp" presStyleIdx="5" presStyleCnt="6"/>
      <dgm:spPr/>
    </dgm:pt>
    <dgm:pt modelId="{8CFE4EC0-7AD8-4E35-89AD-186E50720C32}" type="pres">
      <dgm:prSet presAssocID="{00B695FB-5326-4275-A434-F66114C0F78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41E3903-9FBB-41E6-A0C0-C1FEAFD4177A}" type="presOf" srcId="{F91C20DC-4B70-4548-A638-E0B8B83777E8}" destId="{F2866D71-ADAD-4C75-B54C-FEFE36AE3600}" srcOrd="0" destOrd="0" presId="urn:microsoft.com/office/officeart/2011/layout/HexagonRadial"/>
    <dgm:cxn modelId="{1F7C5E0F-D161-4E01-95CF-D92AC8CF0625}" srcId="{F91C20DC-4B70-4548-A638-E0B8B83777E8}" destId="{ED905982-2EF0-40BA-9D33-1BEF18CACA13}" srcOrd="3" destOrd="0" parTransId="{96FE3624-BBA1-42C5-8010-A46BF6C1DB0A}" sibTransId="{2ECE3C84-4F7D-4672-8076-3F67F5B63965}"/>
    <dgm:cxn modelId="{2B0A6029-7768-4D69-8CE8-085056EA05F7}" srcId="{F91C20DC-4B70-4548-A638-E0B8B83777E8}" destId="{70F00672-2E9E-46D9-A271-3A472B7C0493}" srcOrd="4" destOrd="0" parTransId="{7C37A0A6-E7DE-41F1-9C0E-8A7A6DE7F6B2}" sibTransId="{12D70A29-2DFA-44B4-B37D-E1D8B0EBA076}"/>
    <dgm:cxn modelId="{5C2BB22A-C504-498C-8FA5-E743B9EDB37C}" type="presOf" srcId="{8497B1EE-B529-48DD-AC8A-6958CFC15024}" destId="{D35A49FF-FB45-4D19-976A-0CBBE146B4CA}" srcOrd="0" destOrd="0" presId="urn:microsoft.com/office/officeart/2011/layout/HexagonRadial"/>
    <dgm:cxn modelId="{8F1E622E-5A2E-4185-955F-D9339A58C6B8}" srcId="{2C8B3696-7A16-4043-9AD3-B60F6301441D}" destId="{F91C20DC-4B70-4548-A638-E0B8B83777E8}" srcOrd="0" destOrd="0" parTransId="{5950B09C-73B2-4604-88AB-FC4233E598F2}" sibTransId="{E6989897-7732-499D-9AC8-F5C38F93E813}"/>
    <dgm:cxn modelId="{CCC79632-D498-47C0-A918-EC0E29CEC4E9}" type="presOf" srcId="{70F00672-2E9E-46D9-A271-3A472B7C0493}" destId="{782CF446-25F0-4396-B970-C3C07F1C194C}" srcOrd="0" destOrd="0" presId="urn:microsoft.com/office/officeart/2011/layout/HexagonRadial"/>
    <dgm:cxn modelId="{802E4638-A360-45F8-B1C0-692BAE81B130}" type="presOf" srcId="{2C8B3696-7A16-4043-9AD3-B60F6301441D}" destId="{E0B2E12C-1BF3-42B2-BF10-1348BCF69047}" srcOrd="0" destOrd="0" presId="urn:microsoft.com/office/officeart/2011/layout/HexagonRadial"/>
    <dgm:cxn modelId="{8C7C0F62-31EE-42E2-A8B1-ABF320E0A70A}" type="presOf" srcId="{00B695FB-5326-4275-A434-F66114C0F78F}" destId="{8CFE4EC0-7AD8-4E35-89AD-186E50720C32}" srcOrd="0" destOrd="0" presId="urn:microsoft.com/office/officeart/2011/layout/HexagonRadial"/>
    <dgm:cxn modelId="{9E106265-FBA4-4ADD-8A33-ACE8CADA72AD}" srcId="{F91C20DC-4B70-4548-A638-E0B8B83777E8}" destId="{00B695FB-5326-4275-A434-F66114C0F78F}" srcOrd="5" destOrd="0" parTransId="{4600DDE6-D01F-4111-B031-868640CB0191}" sibTransId="{EFEA0BBD-EB3D-428F-A5F7-AF0C71B7B1F7}"/>
    <dgm:cxn modelId="{743C8B4C-892E-4E78-A800-455B746BA99E}" type="presOf" srcId="{ED905982-2EF0-40BA-9D33-1BEF18CACA13}" destId="{17B61719-84EF-4620-AF0E-3F5C02673B25}" srcOrd="0" destOrd="0" presId="urn:microsoft.com/office/officeart/2011/layout/HexagonRadial"/>
    <dgm:cxn modelId="{AB7DFD56-A85E-4CA2-A2F3-5CB1B4468658}" type="presOf" srcId="{637D019D-0A0A-4032-8E96-D4C4A32DCEDC}" destId="{F14A3B78-C121-4C55-B92F-29B4AD6AD462}" srcOrd="0" destOrd="0" presId="urn:microsoft.com/office/officeart/2011/layout/HexagonRadial"/>
    <dgm:cxn modelId="{AA1BE481-D6B2-4BFA-AB73-FDA400C91800}" srcId="{F91C20DC-4B70-4548-A638-E0B8B83777E8}" destId="{8497B1EE-B529-48DD-AC8A-6958CFC15024}" srcOrd="1" destOrd="0" parTransId="{A2C31DEF-AA32-4383-A8CB-C1D86666A67A}" sibTransId="{5D26D4EF-EF88-4157-947B-3F792A3DA345}"/>
    <dgm:cxn modelId="{32DD1289-0EA0-45A3-9910-CF51F6B07540}" type="presOf" srcId="{01AB98B3-2E73-4156-B42E-E60A02C0F712}" destId="{CE0AAA5E-03F8-4453-9B7F-2EC5F8581B55}" srcOrd="0" destOrd="0" presId="urn:microsoft.com/office/officeart/2011/layout/HexagonRadial"/>
    <dgm:cxn modelId="{B5DEF3B6-0063-49C2-9007-1D71A6FC8366}" srcId="{F91C20DC-4B70-4548-A638-E0B8B83777E8}" destId="{637D019D-0A0A-4032-8E96-D4C4A32DCEDC}" srcOrd="2" destOrd="0" parTransId="{906189DA-79DD-4E9B-8E61-887E9F67077A}" sibTransId="{F66DB10F-2EFC-419A-B7D0-09CE6D5EC4E8}"/>
    <dgm:cxn modelId="{C4B80DCE-BBB8-4C8E-A6D5-4E4E8D2240CD}" srcId="{F91C20DC-4B70-4548-A638-E0B8B83777E8}" destId="{01AB98B3-2E73-4156-B42E-E60A02C0F712}" srcOrd="0" destOrd="0" parTransId="{C4D2CF2C-63ED-41C2-A01F-D143CB4F1F5D}" sibTransId="{CF24F607-C233-4273-8149-0EB2AA72E405}"/>
    <dgm:cxn modelId="{6C6A0762-303E-43C4-A39D-566D6D31A4CA}" type="presParOf" srcId="{E0B2E12C-1BF3-42B2-BF10-1348BCF69047}" destId="{F2866D71-ADAD-4C75-B54C-FEFE36AE3600}" srcOrd="0" destOrd="0" presId="urn:microsoft.com/office/officeart/2011/layout/HexagonRadial"/>
    <dgm:cxn modelId="{0041CE0D-557A-4658-A548-F4A77135D003}" type="presParOf" srcId="{E0B2E12C-1BF3-42B2-BF10-1348BCF69047}" destId="{FD2630B7-8FC3-4CDA-BD23-DC089B82E9D5}" srcOrd="1" destOrd="0" presId="urn:microsoft.com/office/officeart/2011/layout/HexagonRadial"/>
    <dgm:cxn modelId="{E1DA5554-EB55-4856-8F83-33FB88F1FF9D}" type="presParOf" srcId="{FD2630B7-8FC3-4CDA-BD23-DC089B82E9D5}" destId="{174F3318-025F-49C3-925F-CFE97649666D}" srcOrd="0" destOrd="0" presId="urn:microsoft.com/office/officeart/2011/layout/HexagonRadial"/>
    <dgm:cxn modelId="{19160B05-E865-4B82-B71F-487B123D72D8}" type="presParOf" srcId="{E0B2E12C-1BF3-42B2-BF10-1348BCF69047}" destId="{CE0AAA5E-03F8-4453-9B7F-2EC5F8581B55}" srcOrd="2" destOrd="0" presId="urn:microsoft.com/office/officeart/2011/layout/HexagonRadial"/>
    <dgm:cxn modelId="{E7D6F9E6-C9C4-4C32-9D0B-E74DEECD003A}" type="presParOf" srcId="{E0B2E12C-1BF3-42B2-BF10-1348BCF69047}" destId="{544B4E5D-45F5-45A0-8C27-00EFC8EEEB09}" srcOrd="3" destOrd="0" presId="urn:microsoft.com/office/officeart/2011/layout/HexagonRadial"/>
    <dgm:cxn modelId="{E28C654D-82E2-452D-AB23-E15AF6D6E50F}" type="presParOf" srcId="{544B4E5D-45F5-45A0-8C27-00EFC8EEEB09}" destId="{E1855BBB-EB69-4D23-B73B-C6DCD109C5E3}" srcOrd="0" destOrd="0" presId="urn:microsoft.com/office/officeart/2011/layout/HexagonRadial"/>
    <dgm:cxn modelId="{37849851-C4C6-4F6B-9285-71883F8820B3}" type="presParOf" srcId="{E0B2E12C-1BF3-42B2-BF10-1348BCF69047}" destId="{D35A49FF-FB45-4D19-976A-0CBBE146B4CA}" srcOrd="4" destOrd="0" presId="urn:microsoft.com/office/officeart/2011/layout/HexagonRadial"/>
    <dgm:cxn modelId="{E0C3866C-EACA-4A33-B329-F4898D4F35AA}" type="presParOf" srcId="{E0B2E12C-1BF3-42B2-BF10-1348BCF69047}" destId="{5F34EFC7-5C1A-40B7-9AB2-67B702BC827B}" srcOrd="5" destOrd="0" presId="urn:microsoft.com/office/officeart/2011/layout/HexagonRadial"/>
    <dgm:cxn modelId="{73A48477-655E-420A-849A-BDC57C910BD8}" type="presParOf" srcId="{5F34EFC7-5C1A-40B7-9AB2-67B702BC827B}" destId="{7B06ECF2-A008-4B89-91D9-31207FB97D17}" srcOrd="0" destOrd="0" presId="urn:microsoft.com/office/officeart/2011/layout/HexagonRadial"/>
    <dgm:cxn modelId="{1C0F4EF6-C626-4977-90F3-5879B3837FCD}" type="presParOf" srcId="{E0B2E12C-1BF3-42B2-BF10-1348BCF69047}" destId="{F14A3B78-C121-4C55-B92F-29B4AD6AD462}" srcOrd="6" destOrd="0" presId="urn:microsoft.com/office/officeart/2011/layout/HexagonRadial"/>
    <dgm:cxn modelId="{6653DD19-594D-46DC-8900-B157AC043890}" type="presParOf" srcId="{E0B2E12C-1BF3-42B2-BF10-1348BCF69047}" destId="{B2181338-BBFD-45D3-AFA0-EF51D00728A2}" srcOrd="7" destOrd="0" presId="urn:microsoft.com/office/officeart/2011/layout/HexagonRadial"/>
    <dgm:cxn modelId="{E3F9FB72-C047-4863-9BDF-A953CEA7DFCF}" type="presParOf" srcId="{B2181338-BBFD-45D3-AFA0-EF51D00728A2}" destId="{D5C4FDB7-D9E5-43EC-AECD-1A352A87A6B6}" srcOrd="0" destOrd="0" presId="urn:microsoft.com/office/officeart/2011/layout/HexagonRadial"/>
    <dgm:cxn modelId="{6D47EE5A-20F7-4876-974C-74BA241A851F}" type="presParOf" srcId="{E0B2E12C-1BF3-42B2-BF10-1348BCF69047}" destId="{17B61719-84EF-4620-AF0E-3F5C02673B25}" srcOrd="8" destOrd="0" presId="urn:microsoft.com/office/officeart/2011/layout/HexagonRadial"/>
    <dgm:cxn modelId="{817CCF68-02FB-4894-BF30-650A26BE32C7}" type="presParOf" srcId="{E0B2E12C-1BF3-42B2-BF10-1348BCF69047}" destId="{DF8DFB02-4C68-44CB-ACC4-8D76EF3B2EDF}" srcOrd="9" destOrd="0" presId="urn:microsoft.com/office/officeart/2011/layout/HexagonRadial"/>
    <dgm:cxn modelId="{A88EB737-0A57-4354-B4BD-D9BCC3989D09}" type="presParOf" srcId="{DF8DFB02-4C68-44CB-ACC4-8D76EF3B2EDF}" destId="{3AA23807-33D9-4674-9533-6352BC8EA830}" srcOrd="0" destOrd="0" presId="urn:microsoft.com/office/officeart/2011/layout/HexagonRadial"/>
    <dgm:cxn modelId="{40816E1A-DD53-4603-BBF6-A2CF4C01BD51}" type="presParOf" srcId="{E0B2E12C-1BF3-42B2-BF10-1348BCF69047}" destId="{782CF446-25F0-4396-B970-C3C07F1C194C}" srcOrd="10" destOrd="0" presId="urn:microsoft.com/office/officeart/2011/layout/HexagonRadial"/>
    <dgm:cxn modelId="{4B7EA32B-ED52-49AB-A6D4-9427271C9C50}" type="presParOf" srcId="{E0B2E12C-1BF3-42B2-BF10-1348BCF69047}" destId="{B4D99F64-C7A9-4A91-9961-8EE3DE933B6E}" srcOrd="11" destOrd="0" presId="urn:microsoft.com/office/officeart/2011/layout/HexagonRadial"/>
    <dgm:cxn modelId="{E82DE6DF-4FD3-4BD1-926E-506088C90468}" type="presParOf" srcId="{B4D99F64-C7A9-4A91-9961-8EE3DE933B6E}" destId="{A3319D05-9BBB-4749-8EEA-177380D753A7}" srcOrd="0" destOrd="0" presId="urn:microsoft.com/office/officeart/2011/layout/HexagonRadial"/>
    <dgm:cxn modelId="{2A0CB30B-B39D-4291-8BCE-CD0C63483F61}" type="presParOf" srcId="{E0B2E12C-1BF3-42B2-BF10-1348BCF69047}" destId="{8CFE4EC0-7AD8-4E35-89AD-186E50720C3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994B3-D6E9-4BB5-93E8-B3EAFA1C3CB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D9D7FDCF-A5A6-4C97-BD01-01C2DE830B94}">
      <dgm:prSet phldrT="[Text]" custT="1"/>
      <dgm:spPr/>
      <dgm:t>
        <a:bodyPr/>
        <a:lstStyle/>
        <a:p>
          <a:endParaRPr lang="en-IE" sz="2400"/>
        </a:p>
        <a:p>
          <a:r>
            <a:rPr lang="en-IE" sz="2400"/>
            <a:t>Recruitment</a:t>
          </a:r>
        </a:p>
        <a:p>
          <a:r>
            <a:rPr lang="en-IE" sz="2400"/>
            <a:t>n=176</a:t>
          </a:r>
        </a:p>
        <a:p>
          <a:r>
            <a:rPr lang="en-IE" sz="2400"/>
            <a:t>110 males, 66 females</a:t>
          </a:r>
        </a:p>
        <a:p>
          <a:r>
            <a:rPr lang="en-IE" sz="2400"/>
            <a:t>42±5 years</a:t>
          </a:r>
        </a:p>
        <a:p>
          <a:endParaRPr lang="en-IE" sz="3200" dirty="0"/>
        </a:p>
      </dgm:t>
    </dgm:pt>
    <dgm:pt modelId="{1C146799-35BB-467C-9BF7-644F06A4CBE2}" type="parTrans" cxnId="{873069AF-6004-4195-B750-5A56ACF594B8}">
      <dgm:prSet/>
      <dgm:spPr/>
      <dgm:t>
        <a:bodyPr/>
        <a:lstStyle/>
        <a:p>
          <a:endParaRPr lang="en-IE"/>
        </a:p>
      </dgm:t>
    </dgm:pt>
    <dgm:pt modelId="{CDD4BB8E-D050-4F07-910A-31636DBE39A2}" type="sibTrans" cxnId="{873069AF-6004-4195-B750-5A56ACF594B8}">
      <dgm:prSet/>
      <dgm:spPr/>
      <dgm:t>
        <a:bodyPr/>
        <a:lstStyle/>
        <a:p>
          <a:endParaRPr lang="en-IE"/>
        </a:p>
      </dgm:t>
    </dgm:pt>
    <dgm:pt modelId="{B73BEC1A-2B19-4DCE-8E13-2D43D471907B}">
      <dgm:prSet phldrT="[Text]" custT="1"/>
      <dgm:spPr/>
      <dgm:t>
        <a:bodyPr/>
        <a:lstStyle/>
        <a:p>
          <a:r>
            <a:rPr lang="en-IE" sz="3200" dirty="0"/>
            <a:t>Isometric Muscle Testing</a:t>
          </a:r>
        </a:p>
      </dgm:t>
    </dgm:pt>
    <dgm:pt modelId="{2D7DFBF1-ED34-43A2-B9D9-A3F34B33614B}" type="parTrans" cxnId="{861F5871-73F3-414E-A59C-5CA26A25C987}">
      <dgm:prSet/>
      <dgm:spPr/>
      <dgm:t>
        <a:bodyPr/>
        <a:lstStyle/>
        <a:p>
          <a:endParaRPr lang="en-IE"/>
        </a:p>
      </dgm:t>
    </dgm:pt>
    <dgm:pt modelId="{E7E53AE4-239E-4529-A880-E9D927646E1F}" type="sibTrans" cxnId="{861F5871-73F3-414E-A59C-5CA26A25C987}">
      <dgm:prSet/>
      <dgm:spPr/>
      <dgm:t>
        <a:bodyPr/>
        <a:lstStyle/>
        <a:p>
          <a:endParaRPr lang="en-IE"/>
        </a:p>
      </dgm:t>
    </dgm:pt>
    <dgm:pt modelId="{FE53C7C3-718B-4D6E-9256-53B06F85512A}">
      <dgm:prSet phldrT="[Text]" custT="1"/>
      <dgm:spPr/>
      <dgm:t>
        <a:bodyPr/>
        <a:lstStyle/>
        <a:p>
          <a:r>
            <a:rPr lang="en-IE" sz="3200" dirty="0"/>
            <a:t>6 Month Injury Surveillance</a:t>
          </a:r>
        </a:p>
      </dgm:t>
    </dgm:pt>
    <dgm:pt modelId="{057CAE39-7382-4D6D-8ABC-799C92849C0A}" type="parTrans" cxnId="{D0931A03-0D4B-434B-AD52-33D5ECB48222}">
      <dgm:prSet/>
      <dgm:spPr/>
      <dgm:t>
        <a:bodyPr/>
        <a:lstStyle/>
        <a:p>
          <a:endParaRPr lang="en-IE"/>
        </a:p>
      </dgm:t>
    </dgm:pt>
    <dgm:pt modelId="{400EA369-21F0-46D2-AD77-D808A3FEEE3E}" type="sibTrans" cxnId="{D0931A03-0D4B-434B-AD52-33D5ECB48222}">
      <dgm:prSet/>
      <dgm:spPr/>
      <dgm:t>
        <a:bodyPr/>
        <a:lstStyle/>
        <a:p>
          <a:endParaRPr lang="en-IE"/>
        </a:p>
      </dgm:t>
    </dgm:pt>
    <dgm:pt modelId="{D2372B6E-C87F-49DD-92BD-64934B9B00AA}" type="pres">
      <dgm:prSet presAssocID="{439994B3-D6E9-4BB5-93E8-B3EAFA1C3CB6}" presName="linearFlow" presStyleCnt="0">
        <dgm:presLayoutVars>
          <dgm:dir/>
          <dgm:resizeHandles val="exact"/>
        </dgm:presLayoutVars>
      </dgm:prSet>
      <dgm:spPr/>
    </dgm:pt>
    <dgm:pt modelId="{F1C78FCB-97D0-480C-9B65-67BC92328143}" type="pres">
      <dgm:prSet presAssocID="{D9D7FDCF-A5A6-4C97-BD01-01C2DE830B94}" presName="comp" presStyleCnt="0"/>
      <dgm:spPr/>
    </dgm:pt>
    <dgm:pt modelId="{2D46098F-D67F-4D60-B374-F165A5F2A8B2}" type="pres">
      <dgm:prSet presAssocID="{D9D7FDCF-A5A6-4C97-BD01-01C2DE830B94}" presName="rect2" presStyleLbl="node1" presStyleIdx="0" presStyleCnt="3" custLinFactNeighborX="-1723" custLinFactNeighborY="125">
        <dgm:presLayoutVars>
          <dgm:bulletEnabled val="1"/>
        </dgm:presLayoutVars>
      </dgm:prSet>
      <dgm:spPr/>
    </dgm:pt>
    <dgm:pt modelId="{61963FAC-608B-4576-8A8E-BED13246B385}" type="pres">
      <dgm:prSet presAssocID="{D9D7FDCF-A5A6-4C97-BD01-01C2DE830B94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</dgm:spPr>
    </dgm:pt>
    <dgm:pt modelId="{E2CA359E-DF7B-418C-86EC-B975A64B9506}" type="pres">
      <dgm:prSet presAssocID="{CDD4BB8E-D050-4F07-910A-31636DBE39A2}" presName="sibTrans" presStyleCnt="0"/>
      <dgm:spPr/>
    </dgm:pt>
    <dgm:pt modelId="{C6AB67CF-31CE-4437-9E7A-E900CE3404E0}" type="pres">
      <dgm:prSet presAssocID="{B73BEC1A-2B19-4DCE-8E13-2D43D471907B}" presName="comp" presStyleCnt="0"/>
      <dgm:spPr/>
    </dgm:pt>
    <dgm:pt modelId="{F5FFA040-3021-4DC8-BC4A-CEADA0D22433}" type="pres">
      <dgm:prSet presAssocID="{B73BEC1A-2B19-4DCE-8E13-2D43D471907B}" presName="rect2" presStyleLbl="node1" presStyleIdx="1" presStyleCnt="3">
        <dgm:presLayoutVars>
          <dgm:bulletEnabled val="1"/>
        </dgm:presLayoutVars>
      </dgm:prSet>
      <dgm:spPr/>
    </dgm:pt>
    <dgm:pt modelId="{A3A79EE3-4415-46E9-8EA8-DABD060AE9C8}" type="pres">
      <dgm:prSet presAssocID="{B73BEC1A-2B19-4DCE-8E13-2D43D471907B}" presName="rect1" presStyleLbl="lnNode1" presStyleIdx="1" presStyleCnt="3" custScaleX="123282" custLinFactNeighborX="8239" custLinFactNeighborY="-437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F112AC5A-945F-48E4-92D8-B23A15A0B97A}" type="pres">
      <dgm:prSet presAssocID="{E7E53AE4-239E-4529-A880-E9D927646E1F}" presName="sibTrans" presStyleCnt="0"/>
      <dgm:spPr/>
    </dgm:pt>
    <dgm:pt modelId="{78A12988-3E5B-4B7D-8766-125E792ADCB0}" type="pres">
      <dgm:prSet presAssocID="{FE53C7C3-718B-4D6E-9256-53B06F85512A}" presName="comp" presStyleCnt="0"/>
      <dgm:spPr/>
    </dgm:pt>
    <dgm:pt modelId="{C3A48E26-201E-4AC5-BF34-738BA0E0A45E}" type="pres">
      <dgm:prSet presAssocID="{FE53C7C3-718B-4D6E-9256-53B06F85512A}" presName="rect2" presStyleLbl="node1" presStyleIdx="2" presStyleCnt="3">
        <dgm:presLayoutVars>
          <dgm:bulletEnabled val="1"/>
        </dgm:presLayoutVars>
      </dgm:prSet>
      <dgm:spPr/>
    </dgm:pt>
    <dgm:pt modelId="{3E0762FC-E5D7-4F91-A716-6DD3EF459856}" type="pres">
      <dgm:prSet presAssocID="{FE53C7C3-718B-4D6E-9256-53B06F85512A}" presName="rect1" presStyleLbl="ln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D0931A03-0D4B-434B-AD52-33D5ECB48222}" srcId="{439994B3-D6E9-4BB5-93E8-B3EAFA1C3CB6}" destId="{FE53C7C3-718B-4D6E-9256-53B06F85512A}" srcOrd="2" destOrd="0" parTransId="{057CAE39-7382-4D6D-8ABC-799C92849C0A}" sibTransId="{400EA369-21F0-46D2-AD77-D808A3FEEE3E}"/>
    <dgm:cxn modelId="{8DDD6669-6AE5-4584-9CFF-B16A0E90F8E1}" type="presOf" srcId="{FE53C7C3-718B-4D6E-9256-53B06F85512A}" destId="{C3A48E26-201E-4AC5-BF34-738BA0E0A45E}" srcOrd="0" destOrd="0" presId="urn:microsoft.com/office/officeart/2008/layout/AlternatingPictureBlocks"/>
    <dgm:cxn modelId="{7FACBE6A-7C31-438A-B489-CC0FA3905D77}" type="presOf" srcId="{439994B3-D6E9-4BB5-93E8-B3EAFA1C3CB6}" destId="{D2372B6E-C87F-49DD-92BD-64934B9B00AA}" srcOrd="0" destOrd="0" presId="urn:microsoft.com/office/officeart/2008/layout/AlternatingPictureBlocks"/>
    <dgm:cxn modelId="{861F5871-73F3-414E-A59C-5CA26A25C987}" srcId="{439994B3-D6E9-4BB5-93E8-B3EAFA1C3CB6}" destId="{B73BEC1A-2B19-4DCE-8E13-2D43D471907B}" srcOrd="1" destOrd="0" parTransId="{2D7DFBF1-ED34-43A2-B9D9-A3F34B33614B}" sibTransId="{E7E53AE4-239E-4529-A880-E9D927646E1F}"/>
    <dgm:cxn modelId="{0685BF91-3B68-4E00-BDAB-AF301E196D7A}" type="presOf" srcId="{B73BEC1A-2B19-4DCE-8E13-2D43D471907B}" destId="{F5FFA040-3021-4DC8-BC4A-CEADA0D22433}" srcOrd="0" destOrd="0" presId="urn:microsoft.com/office/officeart/2008/layout/AlternatingPictureBlocks"/>
    <dgm:cxn modelId="{873069AF-6004-4195-B750-5A56ACF594B8}" srcId="{439994B3-D6E9-4BB5-93E8-B3EAFA1C3CB6}" destId="{D9D7FDCF-A5A6-4C97-BD01-01C2DE830B94}" srcOrd="0" destOrd="0" parTransId="{1C146799-35BB-467C-9BF7-644F06A4CBE2}" sibTransId="{CDD4BB8E-D050-4F07-910A-31636DBE39A2}"/>
    <dgm:cxn modelId="{C779D3D5-9195-4E1A-A9A8-13C4770FC1D5}" type="presOf" srcId="{D9D7FDCF-A5A6-4C97-BD01-01C2DE830B94}" destId="{2D46098F-D67F-4D60-B374-F165A5F2A8B2}" srcOrd="0" destOrd="0" presId="urn:microsoft.com/office/officeart/2008/layout/AlternatingPictureBlocks"/>
    <dgm:cxn modelId="{CDE72394-45DC-4B7F-99D2-950A6C837FEE}" type="presParOf" srcId="{D2372B6E-C87F-49DD-92BD-64934B9B00AA}" destId="{F1C78FCB-97D0-480C-9B65-67BC92328143}" srcOrd="0" destOrd="0" presId="urn:microsoft.com/office/officeart/2008/layout/AlternatingPictureBlocks"/>
    <dgm:cxn modelId="{7B76AF9D-3E52-4B71-A2E4-714DAFE0521D}" type="presParOf" srcId="{F1C78FCB-97D0-480C-9B65-67BC92328143}" destId="{2D46098F-D67F-4D60-B374-F165A5F2A8B2}" srcOrd="0" destOrd="0" presId="urn:microsoft.com/office/officeart/2008/layout/AlternatingPictureBlocks"/>
    <dgm:cxn modelId="{4D4B7592-CC12-4E90-B2E8-F5DD66ABCBC2}" type="presParOf" srcId="{F1C78FCB-97D0-480C-9B65-67BC92328143}" destId="{61963FAC-608B-4576-8A8E-BED13246B385}" srcOrd="1" destOrd="0" presId="urn:microsoft.com/office/officeart/2008/layout/AlternatingPictureBlocks"/>
    <dgm:cxn modelId="{6983F6C0-6B29-4B1C-9DFD-C079A406AF0D}" type="presParOf" srcId="{D2372B6E-C87F-49DD-92BD-64934B9B00AA}" destId="{E2CA359E-DF7B-418C-86EC-B975A64B9506}" srcOrd="1" destOrd="0" presId="urn:microsoft.com/office/officeart/2008/layout/AlternatingPictureBlocks"/>
    <dgm:cxn modelId="{FAF54E51-D4DF-4EE9-B4EC-E835716C49E4}" type="presParOf" srcId="{D2372B6E-C87F-49DD-92BD-64934B9B00AA}" destId="{C6AB67CF-31CE-4437-9E7A-E900CE3404E0}" srcOrd="2" destOrd="0" presId="urn:microsoft.com/office/officeart/2008/layout/AlternatingPictureBlocks"/>
    <dgm:cxn modelId="{92612DE9-CF36-4135-8512-EEB0D73B8543}" type="presParOf" srcId="{C6AB67CF-31CE-4437-9E7A-E900CE3404E0}" destId="{F5FFA040-3021-4DC8-BC4A-CEADA0D22433}" srcOrd="0" destOrd="0" presId="urn:microsoft.com/office/officeart/2008/layout/AlternatingPictureBlocks"/>
    <dgm:cxn modelId="{C9AB6B90-6E50-439A-A4FC-B4B27019E2C3}" type="presParOf" srcId="{C6AB67CF-31CE-4437-9E7A-E900CE3404E0}" destId="{A3A79EE3-4415-46E9-8EA8-DABD060AE9C8}" srcOrd="1" destOrd="0" presId="urn:microsoft.com/office/officeart/2008/layout/AlternatingPictureBlocks"/>
    <dgm:cxn modelId="{A48101B8-82DE-41F5-A457-BB4F79926BF2}" type="presParOf" srcId="{D2372B6E-C87F-49DD-92BD-64934B9B00AA}" destId="{F112AC5A-945F-48E4-92D8-B23A15A0B97A}" srcOrd="3" destOrd="0" presId="urn:microsoft.com/office/officeart/2008/layout/AlternatingPictureBlocks"/>
    <dgm:cxn modelId="{2B108E1E-A6FF-4C1E-B2A0-CF414413596A}" type="presParOf" srcId="{D2372B6E-C87F-49DD-92BD-64934B9B00AA}" destId="{78A12988-3E5B-4B7D-8766-125E792ADCB0}" srcOrd="4" destOrd="0" presId="urn:microsoft.com/office/officeart/2008/layout/AlternatingPictureBlocks"/>
    <dgm:cxn modelId="{EBFA0796-6670-4D9B-B732-85D2CD8CD3BA}" type="presParOf" srcId="{78A12988-3E5B-4B7D-8766-125E792ADCB0}" destId="{C3A48E26-201E-4AC5-BF34-738BA0E0A45E}" srcOrd="0" destOrd="0" presId="urn:microsoft.com/office/officeart/2008/layout/AlternatingPictureBlocks"/>
    <dgm:cxn modelId="{62DF01B6-930F-42A5-B4D4-354FE9A77330}" type="presParOf" srcId="{78A12988-3E5B-4B7D-8766-125E792ADCB0}" destId="{3E0762FC-E5D7-4F91-A716-6DD3EF45985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66D71-ADAD-4C75-B54C-FEFE36AE3600}">
      <dsp:nvSpPr>
        <dsp:cNvPr id="0" name=""/>
        <dsp:cNvSpPr/>
      </dsp:nvSpPr>
      <dsp:spPr>
        <a:xfrm>
          <a:off x="3998265" y="2095204"/>
          <a:ext cx="2663096" cy="23036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IE" sz="2800" kern="1200" dirty="0"/>
          </a:br>
          <a:br>
            <a:rPr lang="en-IE" sz="2800" kern="1200" dirty="0"/>
          </a:br>
          <a:br>
            <a:rPr lang="en-IE" sz="2800" kern="1200" dirty="0"/>
          </a:br>
          <a:r>
            <a:rPr lang="en-IE" sz="2600" kern="1200" dirty="0"/>
            <a:t>Proposed Injury Risk Factors </a:t>
          </a:r>
        </a:p>
      </dsp:txBody>
      <dsp:txXfrm>
        <a:off x="4439577" y="2476957"/>
        <a:ext cx="1780472" cy="1540180"/>
      </dsp:txXfrm>
    </dsp:sp>
    <dsp:sp modelId="{E1855BBB-EB69-4D23-B73B-C6DCD109C5E3}">
      <dsp:nvSpPr>
        <dsp:cNvPr id="0" name=""/>
        <dsp:cNvSpPr/>
      </dsp:nvSpPr>
      <dsp:spPr>
        <a:xfrm>
          <a:off x="5665875" y="993046"/>
          <a:ext cx="1004778" cy="86574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AAA5E-03F8-4453-9B7F-2EC5F8581B55}">
      <dsp:nvSpPr>
        <dsp:cNvPr id="0" name=""/>
        <dsp:cNvSpPr/>
      </dsp:nvSpPr>
      <dsp:spPr>
        <a:xfrm>
          <a:off x="4117465" y="0"/>
          <a:ext cx="2434607" cy="188802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Technique</a:t>
          </a:r>
        </a:p>
      </dsp:txBody>
      <dsp:txXfrm>
        <a:off x="4500152" y="296771"/>
        <a:ext cx="1669233" cy="1294480"/>
      </dsp:txXfrm>
    </dsp:sp>
    <dsp:sp modelId="{7B06ECF2-A008-4B89-91D9-31207FB97D17}">
      <dsp:nvSpPr>
        <dsp:cNvPr id="0" name=""/>
        <dsp:cNvSpPr/>
      </dsp:nvSpPr>
      <dsp:spPr>
        <a:xfrm>
          <a:off x="6838529" y="2611536"/>
          <a:ext cx="1004778" cy="86574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A49FF-FB45-4D19-976A-0CBBE146B4CA}">
      <dsp:nvSpPr>
        <dsp:cNvPr id="0" name=""/>
        <dsp:cNvSpPr/>
      </dsp:nvSpPr>
      <dsp:spPr>
        <a:xfrm>
          <a:off x="6245078" y="1161260"/>
          <a:ext cx="2182388" cy="188802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Impact Forces</a:t>
          </a:r>
        </a:p>
      </dsp:txBody>
      <dsp:txXfrm>
        <a:off x="6606746" y="1474146"/>
        <a:ext cx="1459052" cy="1262250"/>
      </dsp:txXfrm>
    </dsp:sp>
    <dsp:sp modelId="{D5C4FDB7-D9E5-43EC-AECD-1A352A87A6B6}">
      <dsp:nvSpPr>
        <dsp:cNvPr id="0" name=""/>
        <dsp:cNvSpPr/>
      </dsp:nvSpPr>
      <dsp:spPr>
        <a:xfrm>
          <a:off x="6023928" y="4438508"/>
          <a:ext cx="1004778" cy="86574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A3B78-C121-4C55-B92F-29B4AD6AD462}">
      <dsp:nvSpPr>
        <dsp:cNvPr id="0" name=""/>
        <dsp:cNvSpPr/>
      </dsp:nvSpPr>
      <dsp:spPr>
        <a:xfrm>
          <a:off x="6094319" y="3444163"/>
          <a:ext cx="2483907" cy="188802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Flexibility</a:t>
          </a:r>
        </a:p>
      </dsp:txBody>
      <dsp:txXfrm>
        <a:off x="6481114" y="3738166"/>
        <a:ext cx="1710317" cy="1300016"/>
      </dsp:txXfrm>
    </dsp:sp>
    <dsp:sp modelId="{3AA23807-33D9-4674-9533-6352BC8EA830}">
      <dsp:nvSpPr>
        <dsp:cNvPr id="0" name=""/>
        <dsp:cNvSpPr/>
      </dsp:nvSpPr>
      <dsp:spPr>
        <a:xfrm>
          <a:off x="4003221" y="4628155"/>
          <a:ext cx="1004778" cy="86574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61719-84EF-4620-AF0E-3F5C02673B25}">
      <dsp:nvSpPr>
        <dsp:cNvPr id="0" name=""/>
        <dsp:cNvSpPr/>
      </dsp:nvSpPr>
      <dsp:spPr>
        <a:xfrm>
          <a:off x="4243575" y="4606722"/>
          <a:ext cx="2182388" cy="188802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Muscle strength</a:t>
          </a:r>
        </a:p>
      </dsp:txBody>
      <dsp:txXfrm>
        <a:off x="4605243" y="4919608"/>
        <a:ext cx="1459052" cy="1262250"/>
      </dsp:txXfrm>
    </dsp:sp>
    <dsp:sp modelId="{A3319D05-9BBB-4749-8EEA-177380D753A7}">
      <dsp:nvSpPr>
        <dsp:cNvPr id="0" name=""/>
        <dsp:cNvSpPr/>
      </dsp:nvSpPr>
      <dsp:spPr>
        <a:xfrm>
          <a:off x="2811363" y="3010314"/>
          <a:ext cx="1004778" cy="865749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CF446-25F0-4396-B970-C3C07F1C194C}">
      <dsp:nvSpPr>
        <dsp:cNvPr id="0" name=""/>
        <dsp:cNvSpPr/>
      </dsp:nvSpPr>
      <dsp:spPr>
        <a:xfrm>
          <a:off x="2232779" y="3445462"/>
          <a:ext cx="2182388" cy="188802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Previous injury history</a:t>
          </a:r>
        </a:p>
      </dsp:txBody>
      <dsp:txXfrm>
        <a:off x="2594447" y="3758348"/>
        <a:ext cx="1459052" cy="1262250"/>
      </dsp:txXfrm>
    </dsp:sp>
    <dsp:sp modelId="{8CFE4EC0-7AD8-4E35-89AD-186E50720C32}">
      <dsp:nvSpPr>
        <dsp:cNvPr id="0" name=""/>
        <dsp:cNvSpPr/>
      </dsp:nvSpPr>
      <dsp:spPr>
        <a:xfrm>
          <a:off x="2232779" y="1158662"/>
          <a:ext cx="2182388" cy="188802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Training load</a:t>
          </a:r>
        </a:p>
      </dsp:txBody>
      <dsp:txXfrm>
        <a:off x="2594447" y="1471548"/>
        <a:ext cx="1459052" cy="1262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6098F-D67F-4D60-B374-F165A5F2A8B2}">
      <dsp:nvSpPr>
        <dsp:cNvPr id="0" name=""/>
        <dsp:cNvSpPr/>
      </dsp:nvSpPr>
      <dsp:spPr>
        <a:xfrm>
          <a:off x="4087791" y="4874"/>
          <a:ext cx="4392744" cy="19867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Recruitment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n=176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110 males, 66 females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/>
            <a:t>42±5 years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200" kern="1200" dirty="0"/>
        </a:p>
      </dsp:txBody>
      <dsp:txXfrm>
        <a:off x="4087791" y="4874"/>
        <a:ext cx="4392744" cy="1986768"/>
      </dsp:txXfrm>
    </dsp:sp>
    <dsp:sp modelId="{61963FAC-608B-4576-8A8E-BED13246B385}">
      <dsp:nvSpPr>
        <dsp:cNvPr id="0" name=""/>
        <dsp:cNvSpPr/>
      </dsp:nvSpPr>
      <dsp:spPr>
        <a:xfrm>
          <a:off x="1999888" y="2390"/>
          <a:ext cx="1966900" cy="1986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FA040-3021-4DC8-BC4A-CEADA0D22433}">
      <dsp:nvSpPr>
        <dsp:cNvPr id="0" name=""/>
        <dsp:cNvSpPr/>
      </dsp:nvSpPr>
      <dsp:spPr>
        <a:xfrm>
          <a:off x="1885404" y="2316975"/>
          <a:ext cx="4392744" cy="1986768"/>
        </a:xfrm>
        <a:prstGeom prst="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Isometric Muscle Testing</a:t>
          </a:r>
        </a:p>
      </dsp:txBody>
      <dsp:txXfrm>
        <a:off x="1885404" y="2316975"/>
        <a:ext cx="4392744" cy="1986768"/>
      </dsp:txXfrm>
    </dsp:sp>
    <dsp:sp modelId="{A3A79EE3-4415-46E9-8EA8-DABD060AE9C8}">
      <dsp:nvSpPr>
        <dsp:cNvPr id="0" name=""/>
        <dsp:cNvSpPr/>
      </dsp:nvSpPr>
      <dsp:spPr>
        <a:xfrm>
          <a:off x="6407925" y="2308293"/>
          <a:ext cx="2424834" cy="198676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48E26-201E-4AC5-BF34-738BA0E0A45E}">
      <dsp:nvSpPr>
        <dsp:cNvPr id="0" name=""/>
        <dsp:cNvSpPr/>
      </dsp:nvSpPr>
      <dsp:spPr>
        <a:xfrm>
          <a:off x="4163478" y="4631560"/>
          <a:ext cx="4392744" cy="1986768"/>
        </a:xfrm>
        <a:prstGeom prst="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6 Month Injury Surveillance</a:t>
          </a:r>
        </a:p>
      </dsp:txBody>
      <dsp:txXfrm>
        <a:off x="4163478" y="4631560"/>
        <a:ext cx="4392744" cy="1986768"/>
      </dsp:txXfrm>
    </dsp:sp>
    <dsp:sp modelId="{3E0762FC-E5D7-4F91-A716-6DD3EF459856}">
      <dsp:nvSpPr>
        <dsp:cNvPr id="0" name=""/>
        <dsp:cNvSpPr/>
      </dsp:nvSpPr>
      <dsp:spPr>
        <a:xfrm>
          <a:off x="1999888" y="4631560"/>
          <a:ext cx="1966900" cy="198676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9ED05-A813-4CC4-AB13-14C9A23157D8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D02F5-A480-43C0-B7EB-989EE5DB774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43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C504-3473-47FB-937C-276DC0BD3EA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777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Incidence in line with research which ranges from 25-65%.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Majority of injuries located in lower leg- slightly different to majority of research which cites knee as the most common injury. 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Majority of injuries tendinous in nature.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Messier two year study: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least 1 overuse running injury was sustained by 199 (66%) runners</a:t>
            </a: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knee was the most often injured site of the first injury, followed closely by the foot (Table 1)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Taunton et al. (2002) study, 13 weeks: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29.5% injury rate reported in this study is in line with other documented injury rates of 25–65%.</a:t>
            </a: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Knee most common site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</a:t>
            </a:r>
            <a:r>
              <a:rPr lang="en-I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(2004) 6 month study: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Sixty nine runners (35 men and 34 women) sustained at least one injury, giving an incidence of 79%.</a:t>
            </a: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common were foot (15%) followed by thigh (9%) and lower leg (9%).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734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 = d/(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c+d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proportion of observed positives that were predicted to be positive.  In other words, of all the transactions that were truly fraudulent, what percentage did we find?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Specificity = a/(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a+b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proportion of observed negatives that were predicted to be negatives.  In other words, of all the transactions that were legitimate, what percentage did we predict to be so?</a:t>
            </a:r>
          </a:p>
          <a:p>
            <a:r>
              <a:rPr lang="en-IE" dirty="0"/>
              <a:t>R square- </a:t>
            </a:r>
            <a:r>
              <a:rPr lang="en-IE" dirty="0" err="1"/>
              <a:t>nagelkerke</a:t>
            </a:r>
            <a:r>
              <a:rPr lang="en-IE" dirty="0"/>
              <a:t> how much of the variance in the dependent variable (injury) is explained by8 the model strength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3189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isometric contraction- possible limitation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 </a:t>
            </a:r>
            <a:r>
              <a:rPr lang="en-I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prospective (3 significant difference between groups)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retrospective (3 significant diff)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 extension: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prospective, 2 retro- no sig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Knee Ext-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prospective (1 </a:t>
            </a:r>
            <a:r>
              <a:rPr lang="en-I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diff)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Knee Flexion-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prospective (1 </a:t>
            </a:r>
            <a:r>
              <a:rPr lang="en-I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diff)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Thijs- 10 week prospective study involving novice runners- Tracked PFPS- no significant difference in hip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strength between controls and those who developed PFPS</a:t>
            </a:r>
          </a:p>
          <a:p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Noehren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retrospective- no sig difference in hip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strength between those currently injured with ITBS and controls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Yagi- Stress fractures and MTSS, prospective, no sig difference, hip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Esculier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retrospective, PFPS, no difference between groups, hip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Torp- hip Abd general RRI, no difference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betweeb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groups, prospective g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473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06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Psychological and physical benefits.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effects of running : resting heart rate, body mass, body fat (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Hespanhol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Junior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2015), associated lower adjusted risks of all-cause and cardiovascular mortality (D.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chul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2017) and psychological factors including improvements in self-esteem (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Batey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2014) and decreased odds of depression (McDowell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2018)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31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Alarming- high rates</a:t>
            </a: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non-contact and typically submaximal nature of running, there is a high incidence of running injuries. -estimated percentage incidences ranging between 19.4% to 79.3% (Van Gent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2007). </a:t>
            </a: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out from running being associated with psychological distress, including depression, anxiety, confusion, general mood disturbance and lower self-esteem (Chan and Grossman, 2011). </a:t>
            </a: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time-loss to injury results in a curtailment of the positive physical health effects gained from involvement. </a:t>
            </a:r>
          </a:p>
          <a:p>
            <a:pPr lvl="0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in order to address this it is essential to identify the underlying causes of injury (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Meeuwisse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204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Area of interest- because it is potentially modifiable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25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Powerhouse of movement</a:t>
            </a:r>
          </a:p>
          <a:p>
            <a:r>
              <a:rPr lang="en-IE" dirty="0"/>
              <a:t>Responsible for absorbing some of the impact loads as the runner hits the ground, in conjunction with tendons, bones and other soft tissue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937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7: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Noehren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Frericson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hip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people with ITBS.</a:t>
            </a:r>
          </a:p>
          <a:p>
            <a:b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Lousdon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Reiman 2012-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Runners with MSP displayed greater PT excursion, peak hip IR, and decreased knee flexion while running as compared to a control group. These results should help guide treatment for the running athlete that experiences MSP</a:t>
            </a:r>
          </a:p>
          <a:p>
            <a:r>
              <a:rPr lang="en-I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Baggaley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2015 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relationship was observed between HABD strength and hip adduction during running.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Dierks et al 2008- 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Runners with PFPS displayed weaker hip abductor muscles that were associated with an increase in hip adduction during running. This relationship became more pronounced at the end of the run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Ferber et al 2011- A 3-week hip-abductor muscle-strengthening protocol was effective in increasing muscle strength and decreasing pain and stride-to-stride knee-joint variability in individuals with PFPS. However, concomitant changes in peak knee genu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valgum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angle were not observed.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32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8:</a:t>
            </a:r>
            <a:b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Clinically applicable measure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 strength may be a screening tool for injury prevention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 return to play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516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Research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D02F5-A480-43C0-B7EB-989EE5DB774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65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10: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 in the lower back/lower limb requiring: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restriction for at least 7 days 3 consecutive training sessions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seeking of professional healthcare advice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(Yamato et al 2016)- consensus statement on running injuries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 testing of the large muscle groups: hip extension, abduction, plantar flexion, knee flexion and extension- three tested with stabilisation belts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1C504-3473-47FB-937C-276DC0BD3EA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879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044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81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622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338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I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843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364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296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898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45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82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915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97E5379-07AC-4619-901D-52BFCF9A6AF7}" type="datetimeFigureOut">
              <a:rPr lang="en-IE" smtClean="0"/>
              <a:t>30/06/2019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90AF62E-DAA0-4D7B-BEB5-CA05A5BD1A8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92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unrepeat.com/state-of-run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9.svg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Relationship Id="rId1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639B28-1887-4528-9D46-2BD5B877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577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34B10-33CE-4DD9-AE19-C0053C252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05" y="2369805"/>
            <a:ext cx="10486663" cy="1564716"/>
          </a:xfrm>
        </p:spPr>
        <p:txBody>
          <a:bodyPr>
            <a:noAutofit/>
          </a:bodyPr>
          <a:lstStyle/>
          <a:p>
            <a:r>
              <a:rPr lang="en-IE" sz="4000" b="1" dirty="0">
                <a:solidFill>
                  <a:srgbClr val="002060"/>
                </a:solidFill>
              </a:rPr>
              <a:t>A </a:t>
            </a:r>
            <a:r>
              <a:rPr lang="en-IE" sz="4000" b="1" spc="100" dirty="0">
                <a:solidFill>
                  <a:srgbClr val="C00000"/>
                </a:solidFill>
              </a:rPr>
              <a:t>Prospective</a:t>
            </a:r>
            <a:r>
              <a:rPr lang="en-IE" sz="4000" b="1" spc="100" dirty="0">
                <a:solidFill>
                  <a:srgbClr val="002060"/>
                </a:solidFill>
              </a:rPr>
              <a:t> Investigation of the Association Between </a:t>
            </a:r>
            <a:r>
              <a:rPr lang="en-IE" sz="4000" b="1" spc="100" dirty="0">
                <a:solidFill>
                  <a:srgbClr val="C00000"/>
                </a:solidFill>
              </a:rPr>
              <a:t>Isometric Muscle Strength </a:t>
            </a:r>
            <a:r>
              <a:rPr lang="en-IE" sz="4000" b="1" spc="100" dirty="0">
                <a:solidFill>
                  <a:srgbClr val="002060"/>
                </a:solidFill>
              </a:rPr>
              <a:t>and Running Related Injury Among Novice and Recreational Runners.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2F725-29F5-4A26-814F-25C88197D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968239"/>
            <a:ext cx="12192000" cy="1147576"/>
          </a:xfrm>
        </p:spPr>
        <p:txBody>
          <a:bodyPr>
            <a:normAutofit fontScale="25000" lnSpcReduction="20000"/>
          </a:bodyPr>
          <a:lstStyle/>
          <a:p>
            <a:r>
              <a:rPr lang="en-IE" sz="8000" b="1" dirty="0">
                <a:solidFill>
                  <a:srgbClr val="002060"/>
                </a:solidFill>
              </a:rPr>
              <a:t>Dillon, S. </a:t>
            </a:r>
            <a:r>
              <a:rPr lang="en-IE" sz="8000" b="1" baseline="30000" dirty="0">
                <a:solidFill>
                  <a:srgbClr val="002060"/>
                </a:solidFill>
              </a:rPr>
              <a:t>1, 2</a:t>
            </a:r>
            <a:r>
              <a:rPr lang="en-IE" sz="8000" b="1" dirty="0">
                <a:solidFill>
                  <a:srgbClr val="002060"/>
                </a:solidFill>
              </a:rPr>
              <a:t>, Whyte, E. </a:t>
            </a:r>
            <a:r>
              <a:rPr lang="en-IE" sz="8000" b="1" baseline="30000" dirty="0">
                <a:solidFill>
                  <a:srgbClr val="002060"/>
                </a:solidFill>
              </a:rPr>
              <a:t>1</a:t>
            </a:r>
            <a:r>
              <a:rPr lang="en-IE" sz="8000" b="1" dirty="0">
                <a:solidFill>
                  <a:srgbClr val="002060"/>
                </a:solidFill>
              </a:rPr>
              <a:t>, Burke, A. </a:t>
            </a:r>
            <a:r>
              <a:rPr lang="en-IE" sz="8000" b="1" baseline="30000" dirty="0">
                <a:solidFill>
                  <a:srgbClr val="002060"/>
                </a:solidFill>
              </a:rPr>
              <a:t>1, 2</a:t>
            </a:r>
            <a:r>
              <a:rPr lang="en-IE" sz="8000" b="1" dirty="0">
                <a:solidFill>
                  <a:srgbClr val="002060"/>
                </a:solidFill>
              </a:rPr>
              <a:t>, O’Connor, S. </a:t>
            </a:r>
            <a:r>
              <a:rPr lang="en-IE" sz="8000" b="1" baseline="30000" dirty="0">
                <a:solidFill>
                  <a:srgbClr val="002060"/>
                </a:solidFill>
              </a:rPr>
              <a:t>1</a:t>
            </a:r>
            <a:r>
              <a:rPr lang="en-IE" sz="8000" b="1" dirty="0">
                <a:solidFill>
                  <a:srgbClr val="002060"/>
                </a:solidFill>
              </a:rPr>
              <a:t>, Gore, S. </a:t>
            </a:r>
            <a:r>
              <a:rPr lang="en-IE" sz="8000" b="1" baseline="30000" dirty="0">
                <a:solidFill>
                  <a:srgbClr val="002060"/>
                </a:solidFill>
              </a:rPr>
              <a:t>1,2</a:t>
            </a:r>
            <a:r>
              <a:rPr lang="en-IE" sz="8000" b="1" dirty="0">
                <a:solidFill>
                  <a:srgbClr val="002060"/>
                </a:solidFill>
              </a:rPr>
              <a:t>, Moran, K. </a:t>
            </a:r>
            <a:r>
              <a:rPr lang="en-IE" sz="8000" b="1" baseline="30000" dirty="0">
                <a:solidFill>
                  <a:srgbClr val="002060"/>
                </a:solidFill>
              </a:rPr>
              <a:t>1, 2</a:t>
            </a:r>
            <a:r>
              <a:rPr lang="en-IE" sz="8000" b="1" dirty="0">
                <a:solidFill>
                  <a:srgbClr val="002060"/>
                </a:solidFill>
              </a:rPr>
              <a:t>.</a:t>
            </a:r>
            <a:endParaRPr lang="en-IE" sz="8000" dirty="0">
              <a:solidFill>
                <a:srgbClr val="002060"/>
              </a:solidFill>
            </a:endParaRPr>
          </a:p>
          <a:p>
            <a:r>
              <a:rPr lang="en-IE" sz="8000" baseline="30000" dirty="0">
                <a:solidFill>
                  <a:srgbClr val="002060"/>
                </a:solidFill>
              </a:rPr>
              <a:t>1 </a:t>
            </a:r>
            <a:r>
              <a:rPr lang="en-IE" sz="8000" dirty="0">
                <a:solidFill>
                  <a:srgbClr val="002060"/>
                </a:solidFill>
              </a:rPr>
              <a:t>School of Health and Human Performance, Dublin City University, Ireland.</a:t>
            </a:r>
            <a:r>
              <a:rPr lang="en-IE" sz="8000" baseline="30000" dirty="0">
                <a:solidFill>
                  <a:srgbClr val="002060"/>
                </a:solidFill>
              </a:rPr>
              <a:t> </a:t>
            </a:r>
          </a:p>
          <a:p>
            <a:r>
              <a:rPr lang="en-IE" sz="8000" baseline="30000" dirty="0">
                <a:solidFill>
                  <a:srgbClr val="002060"/>
                </a:solidFill>
              </a:rPr>
              <a:t>2 </a:t>
            </a:r>
            <a:r>
              <a:rPr lang="en-IE" sz="8000" dirty="0">
                <a:solidFill>
                  <a:srgbClr val="002060"/>
                </a:solidFill>
              </a:rPr>
              <a:t>Insight Centre for Data Analytics, Dublin City University, Ireland. </a:t>
            </a:r>
          </a:p>
          <a:p>
            <a:pPr algn="l"/>
            <a:r>
              <a:rPr lang="en-IE" sz="96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30" name="Picture 6" descr="Image result for twitter icon">
            <a:extLst>
              <a:ext uri="{FF2B5EF4-FFF2-40B4-BE49-F238E27FC236}">
                <a16:creationId xmlns:a16="http://schemas.microsoft.com/office/drawing/2014/main" id="{68E0F727-A5D4-410B-A89F-F77E22EF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05" y="-7577"/>
            <a:ext cx="413737" cy="41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C874F3A5-365B-4CDA-BE94-C664D2F5C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5864" y="-54913"/>
            <a:ext cx="506304" cy="506304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411B83D-6301-4F9B-AEFA-49C9EF1F27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7" y="6273865"/>
            <a:ext cx="616976" cy="418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14CF9-2F9B-4961-A89C-4DF70C30231E}"/>
              </a:ext>
            </a:extLst>
          </p:cNvPr>
          <p:cNvSpPr txBox="1"/>
          <p:nvPr/>
        </p:nvSpPr>
        <p:spPr>
          <a:xfrm>
            <a:off x="1030148" y="2528"/>
            <a:ext cx="787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2060"/>
                </a:solidFill>
              </a:rPr>
              <a:t>        @</a:t>
            </a:r>
            <a:r>
              <a:rPr lang="en-IE" dirty="0" err="1">
                <a:solidFill>
                  <a:srgbClr val="002060"/>
                </a:solidFill>
              </a:rPr>
              <a:t>Sarah_D_Tweets</a:t>
            </a:r>
            <a:r>
              <a:rPr lang="en-IE" dirty="0">
                <a:solidFill>
                  <a:srgbClr val="002060"/>
                </a:solidFill>
              </a:rPr>
              <a:t>                      sarah.dillon24@mail.dcu.ie</a:t>
            </a:r>
          </a:p>
        </p:txBody>
      </p:sp>
      <p:pic>
        <p:nvPicPr>
          <p:cNvPr id="16388" name="Picture 4" descr="Image result for runner icon">
            <a:extLst>
              <a:ext uri="{FF2B5EF4-FFF2-40B4-BE49-F238E27FC236}">
                <a16:creationId xmlns:a16="http://schemas.microsoft.com/office/drawing/2014/main" id="{045BD8A1-3D40-4A46-B046-284181F7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22" y="1889761"/>
            <a:ext cx="2952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0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8824-520D-480F-8550-58B3CB84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00" y="484678"/>
            <a:ext cx="3446300" cy="1737360"/>
          </a:xfrm>
        </p:spPr>
        <p:txBody>
          <a:bodyPr>
            <a:noAutofit/>
          </a:bodyPr>
          <a:lstStyle/>
          <a:p>
            <a:r>
              <a:rPr lang="en-IE" sz="7200" dirty="0"/>
              <a:t>Results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C4F52-C009-4A94-8730-08411A5FFBC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CA746-FA58-4452-A650-2936A4BB0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72394-A80E-4E1E-8DC0-BCE0B9C7CC29}"/>
              </a:ext>
            </a:extLst>
          </p:cNvPr>
          <p:cNvSpPr/>
          <p:nvPr/>
        </p:nvSpPr>
        <p:spPr>
          <a:xfrm>
            <a:off x="351031" y="2505670"/>
            <a:ext cx="7952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34% of sample injured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E3CD664E-C7BA-4D93-918B-E033FF49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66" y="1672009"/>
            <a:ext cx="3766616" cy="40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F702580-8759-4A6C-9F2E-BA50713A83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37878"/>
              </p:ext>
            </p:extLst>
          </p:nvPr>
        </p:nvGraphicFramePr>
        <p:xfrm>
          <a:off x="-910350" y="-12700"/>
          <a:ext cx="11379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F06D1A3-D885-44A2-A539-B9D17E8A3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8FC2345-7F20-487E-8B12-0405F2A35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 b="16225"/>
          <a:stretch/>
        </p:blipFill>
        <p:spPr bwMode="auto">
          <a:xfrm>
            <a:off x="982693" y="6152503"/>
            <a:ext cx="1506507" cy="7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4E4E2639-F715-4AE4-A122-B7065D731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486459"/>
              </p:ext>
            </p:extLst>
          </p:nvPr>
        </p:nvGraphicFramePr>
        <p:xfrm>
          <a:off x="518370" y="12700"/>
          <a:ext cx="12664230" cy="636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136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Graphic spid="7" grpId="1">
        <p:bldAsOne/>
      </p:bldGraphic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538A2C-05F2-4800-ABC0-A889704F3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997" y="6002421"/>
            <a:ext cx="1511808" cy="642470"/>
          </a:xfrm>
          <a:prstGeom prst="rect">
            <a:avLst/>
          </a:prstGeom>
        </p:spPr>
      </p:pic>
      <p:pic>
        <p:nvPicPr>
          <p:cNvPr id="8200" name="Picture 8" descr="Image result for icon statisctics">
            <a:extLst>
              <a:ext uri="{FF2B5EF4-FFF2-40B4-BE49-F238E27FC236}">
                <a16:creationId xmlns:a16="http://schemas.microsoft.com/office/drawing/2014/main" id="{B2987BF0-8B31-4C37-BFF5-4FCAB7B4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80" y="1751644"/>
            <a:ext cx="4155440" cy="41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5C8D5CF-A27D-4568-AA14-16F340F7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/>
          <a:lstStyle/>
          <a:p>
            <a:r>
              <a:rPr lang="en-IE" dirty="0"/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CE4289-FC5E-406D-BB7C-8BA519DB8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580" y="1325563"/>
            <a:ext cx="7499516" cy="4351338"/>
          </a:xfrm>
        </p:spPr>
        <p:txBody>
          <a:bodyPr>
            <a:normAutofit/>
          </a:bodyPr>
          <a:lstStyle/>
          <a:p>
            <a:r>
              <a:rPr lang="en-IE" sz="3200" dirty="0"/>
              <a:t>Stepwise backwards regression.</a:t>
            </a:r>
          </a:p>
          <a:p>
            <a:r>
              <a:rPr lang="en-IE" sz="3200" dirty="0"/>
              <a:t>Statistically significant model generated to predict injury including </a:t>
            </a:r>
            <a:r>
              <a:rPr lang="en-IE" sz="3200" dirty="0">
                <a:solidFill>
                  <a:srgbClr val="C00000"/>
                </a:solidFill>
              </a:rPr>
              <a:t>hip extension strength and age</a:t>
            </a:r>
          </a:p>
          <a:p>
            <a:r>
              <a:rPr lang="en-IE" sz="3200" dirty="0"/>
              <a:t>p=.023, r</a:t>
            </a:r>
            <a:r>
              <a:rPr lang="en-IE" sz="3200" baseline="30000" dirty="0"/>
              <a:t>2</a:t>
            </a:r>
            <a:r>
              <a:rPr lang="en-IE" sz="3200" dirty="0"/>
              <a:t>=.045-.059, cases classified correctly- 66.7%</a:t>
            </a:r>
          </a:p>
          <a:p>
            <a:r>
              <a:rPr lang="en-IE" sz="3200" dirty="0"/>
              <a:t>High sensitivity: 95.7 %</a:t>
            </a:r>
          </a:p>
          <a:p>
            <a:r>
              <a:rPr lang="en-IE" sz="3200" dirty="0"/>
              <a:t>Low specificity: 10.2%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8584B19-BBB5-4D73-ADAE-09B9E2D35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514C0A44-C9C4-4C20-AB74-A8FDDBDE1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 b="16225"/>
          <a:stretch/>
        </p:blipFill>
        <p:spPr bwMode="auto">
          <a:xfrm>
            <a:off x="982693" y="6152503"/>
            <a:ext cx="1506507" cy="7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F1B8585-97BC-49A9-9FB5-32D57178F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73" y="3581399"/>
            <a:ext cx="2451782" cy="3269042"/>
          </a:xfrm>
          <a:prstGeom prst="rect">
            <a:avLst/>
          </a:prstGeom>
        </p:spPr>
      </p:pic>
      <p:sp>
        <p:nvSpPr>
          <p:cNvPr id="2" name="AutoShape 2" descr="Image result for age icon">
            <a:extLst>
              <a:ext uri="{FF2B5EF4-FFF2-40B4-BE49-F238E27FC236}">
                <a16:creationId xmlns:a16="http://schemas.microsoft.com/office/drawing/2014/main" id="{1B5C2A08-BE64-444B-BD35-32F130D73B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C671477-D69A-46FF-A78D-52FF310A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77352"/>
            <a:ext cx="2677137" cy="26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8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mage result for icon statisctics">
            <a:extLst>
              <a:ext uri="{FF2B5EF4-FFF2-40B4-BE49-F238E27FC236}">
                <a16:creationId xmlns:a16="http://schemas.microsoft.com/office/drawing/2014/main" id="{B2987BF0-8B31-4C37-BFF5-4FCAB7B4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78" y="1351280"/>
            <a:ext cx="4155440" cy="41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5C8D5CF-A27D-4568-AA14-16F340F7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/>
          <a:lstStyle/>
          <a:p>
            <a:r>
              <a:rPr lang="en-IE" dirty="0"/>
              <a:t>Results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C068BF3-75CC-410B-BEE4-E8767F4D88DE}"/>
              </a:ext>
            </a:extLst>
          </p:cNvPr>
          <p:cNvSpPr txBox="1">
            <a:spLocks/>
          </p:cNvSpPr>
          <p:nvPr/>
        </p:nvSpPr>
        <p:spPr>
          <a:xfrm>
            <a:off x="292100" y="1548127"/>
            <a:ext cx="75158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Null model predicted 66.1% of cases correctly.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Manual muscle strength was not able to accurately predict injury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0CD6553-9805-4DF1-BA8F-EBE1A0E84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1A3332A3-54AE-4A14-A713-35FAE21BD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 b="16225"/>
          <a:stretch/>
        </p:blipFill>
        <p:spPr bwMode="auto">
          <a:xfrm>
            <a:off x="982693" y="6152503"/>
            <a:ext cx="1506507" cy="7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8C0121-4988-4C81-8EFB-5B8644296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03" y="6124716"/>
            <a:ext cx="1511808" cy="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05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B7B56C59-E8AD-42A9-807A-F889B26A5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3" y="5984542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B5015-3E9A-4592-9C71-0460D44D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F6B3-A083-46D0-82F0-3B4D3920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6" y="1827751"/>
            <a:ext cx="7190746" cy="4278945"/>
          </a:xfrm>
        </p:spPr>
        <p:txBody>
          <a:bodyPr>
            <a:normAutofit/>
          </a:bodyPr>
          <a:lstStyle/>
          <a:p>
            <a:r>
              <a:rPr lang="en-IE" sz="2800" dirty="0"/>
              <a:t>In agreement with similar research. </a:t>
            </a:r>
          </a:p>
          <a:p>
            <a:pPr marL="0" indent="0">
              <a:buNone/>
            </a:pPr>
            <a:r>
              <a:rPr lang="en-IE" dirty="0"/>
              <a:t>(Thijs </a:t>
            </a:r>
            <a:r>
              <a:rPr lang="en-IE" i="1" dirty="0"/>
              <a:t>et al.</a:t>
            </a:r>
            <a:r>
              <a:rPr lang="en-IE" dirty="0"/>
              <a:t>, 2011; Yagi, </a:t>
            </a:r>
            <a:r>
              <a:rPr lang="en-IE" dirty="0" err="1"/>
              <a:t>Muneta</a:t>
            </a:r>
            <a:r>
              <a:rPr lang="en-IE" dirty="0"/>
              <a:t> and Sekiya, 2013; Torp </a:t>
            </a:r>
            <a:r>
              <a:rPr lang="en-IE" i="1" dirty="0"/>
              <a:t>et al.</a:t>
            </a:r>
            <a:r>
              <a:rPr lang="en-IE" dirty="0"/>
              <a:t>, 2018).</a:t>
            </a:r>
          </a:p>
          <a:p>
            <a:endParaRPr lang="en-IE" sz="2800" u="sng" dirty="0"/>
          </a:p>
          <a:p>
            <a:pPr marL="0" indent="0">
              <a:buNone/>
            </a:pPr>
            <a:r>
              <a:rPr lang="en-IE" sz="2800" u="sng" dirty="0"/>
              <a:t>Strength measures:</a:t>
            </a:r>
          </a:p>
          <a:p>
            <a:r>
              <a:rPr lang="en-IE" sz="2800" dirty="0"/>
              <a:t>May not reflect the ability to effectively implement an injury-resistant running technique .</a:t>
            </a:r>
          </a:p>
          <a:p>
            <a:r>
              <a:rPr lang="en-IE" sz="2800" dirty="0"/>
              <a:t>May not reflect tissue strength. </a:t>
            </a:r>
          </a:p>
        </p:txBody>
      </p:sp>
      <p:pic>
        <p:nvPicPr>
          <p:cNvPr id="14338" name="Picture 2" descr="Image result for leg strength icon">
            <a:extLst>
              <a:ext uri="{FF2B5EF4-FFF2-40B4-BE49-F238E27FC236}">
                <a16:creationId xmlns:a16="http://schemas.microsoft.com/office/drawing/2014/main" id="{971A6310-6620-4BD5-8050-AE07D3D0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27" y="-168908"/>
            <a:ext cx="6880108" cy="68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D90A7CD-538B-445A-BAA7-03DFA378B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58786-24D2-470C-9D96-26832B9C5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03" y="6068730"/>
            <a:ext cx="1511808" cy="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7279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4B10-33CE-4DD9-AE19-C0053C25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900"/>
            <a:ext cx="10515600" cy="547688"/>
          </a:xfrm>
        </p:spPr>
        <p:txBody>
          <a:bodyPr>
            <a:noAutofit/>
          </a:bodyPr>
          <a:lstStyle/>
          <a:p>
            <a:pPr algn="l"/>
            <a:r>
              <a:rPr lang="en-IE" sz="6000" b="1" dirty="0"/>
              <a:t>Take Home Messages</a:t>
            </a:r>
            <a:endParaRPr lang="en-IE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6F0D56B-C07B-4A3F-A3EF-EB13D0FDF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36" y="2079153"/>
            <a:ext cx="3520102" cy="3832467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4335CC7-8D73-4DC6-87D5-E242F8D9F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44" y="1220312"/>
            <a:ext cx="4119623" cy="3938761"/>
          </a:xfrm>
          <a:prstGeom prst="rect">
            <a:avLst/>
          </a:prstGeom>
        </p:spPr>
      </p:pic>
      <p:pic>
        <p:nvPicPr>
          <p:cNvPr id="14" name="Picture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8E0118D-35F0-4471-B21B-0805A2692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3" y="1159233"/>
            <a:ext cx="3842246" cy="4774388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0135CFC-D19F-4989-B6FA-64D8568E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E68D7965-B042-45D4-A38C-67C1B3B3A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3" y="5984542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390F2-3752-4B68-99D4-9F9786A3C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9" y="5832137"/>
            <a:ext cx="2055347" cy="8734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414C387-FB45-4E84-9ED0-C586FE97C4C8}"/>
              </a:ext>
            </a:extLst>
          </p:cNvPr>
          <p:cNvSpPr/>
          <p:nvPr/>
        </p:nvSpPr>
        <p:spPr>
          <a:xfrm>
            <a:off x="9593479" y="5461799"/>
            <a:ext cx="2399926" cy="1346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2281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79B4B6-57D9-48E0-8592-3970A010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r>
              <a:rPr lang="en-IE" dirty="0"/>
              <a:t>Acknowledgments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DD1E70-53EE-4D66-B769-3180FD0C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759"/>
            <a:ext cx="10515600" cy="4351338"/>
          </a:xfrm>
        </p:spPr>
        <p:txBody>
          <a:bodyPr>
            <a:normAutofit/>
          </a:bodyPr>
          <a:lstStyle/>
          <a:p>
            <a:r>
              <a:rPr lang="en-IE" dirty="0"/>
              <a:t>With thanks to:</a:t>
            </a:r>
          </a:p>
          <a:p>
            <a:r>
              <a:rPr lang="en-IE" dirty="0"/>
              <a:t>Ms Aoife Burke</a:t>
            </a:r>
          </a:p>
          <a:p>
            <a:r>
              <a:rPr lang="en-IE" dirty="0"/>
              <a:t>Dr Kieran Moran</a:t>
            </a:r>
          </a:p>
          <a:p>
            <a:r>
              <a:rPr lang="en-IE" dirty="0"/>
              <a:t>Dr Enda Whyte</a:t>
            </a:r>
          </a:p>
          <a:p>
            <a:r>
              <a:rPr lang="en-IE" dirty="0"/>
              <a:t>Dr Siobhán O’Connor</a:t>
            </a:r>
          </a:p>
          <a:p>
            <a:r>
              <a:rPr lang="en-IE" dirty="0"/>
              <a:t>Dr Shane Gore</a:t>
            </a:r>
          </a:p>
          <a:p>
            <a:r>
              <a:rPr lang="en-IE" dirty="0"/>
              <a:t>Dublin </a:t>
            </a:r>
            <a:r>
              <a:rPr lang="en-IE"/>
              <a:t>City University</a:t>
            </a:r>
            <a:endParaRPr lang="en-IE" dirty="0"/>
          </a:p>
          <a:p>
            <a:r>
              <a:rPr lang="en-IE" dirty="0"/>
              <a:t>Insight Centre for Data Analytics</a:t>
            </a:r>
          </a:p>
          <a:p>
            <a:r>
              <a:rPr lang="en-IE" dirty="0"/>
              <a:t>RISC Participants</a:t>
            </a:r>
          </a:p>
        </p:txBody>
      </p:sp>
      <p:pic>
        <p:nvPicPr>
          <p:cNvPr id="10" name="Graphic 9" descr="Group of people">
            <a:extLst>
              <a:ext uri="{FF2B5EF4-FFF2-40B4-BE49-F238E27FC236}">
                <a16:creationId xmlns:a16="http://schemas.microsoft.com/office/drawing/2014/main" id="{323AF372-9D1F-4428-BBF1-836C2DCE3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616834"/>
            <a:ext cx="5624332" cy="562433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EE3C37-088D-4708-BC23-6760D9A04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AA49AA52-8A85-49F2-B6C9-3BA8E6EE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3" y="5984542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B3154-0208-4981-8AA6-5CDA2420F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03" y="6100035"/>
            <a:ext cx="1511808" cy="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7948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5015-3E9A-4592-9C71-0460D44D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4" y="-450429"/>
            <a:ext cx="10058400" cy="1609344"/>
          </a:xfrm>
        </p:spPr>
        <p:txBody>
          <a:bodyPr/>
          <a:lstStyle/>
          <a:p>
            <a:r>
              <a:rPr lang="en-I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F6B3-A083-46D0-82F0-3B4D3920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714415"/>
            <a:ext cx="11061700" cy="4540170"/>
          </a:xfrm>
        </p:spPr>
        <p:txBody>
          <a:bodyPr>
            <a:noAutofit/>
          </a:bodyPr>
          <a:lstStyle/>
          <a:p>
            <a:r>
              <a:rPr lang="en-IE" sz="700" dirty="0"/>
              <a:t>Anderson, J. (2019) The State of Running 2019, Published online, Accessible: </a:t>
            </a:r>
            <a:r>
              <a:rPr lang="en-IE" sz="700" dirty="0">
                <a:hlinkClick r:id="rId2"/>
              </a:rPr>
              <a:t>https://runrepeat.com/state-of-running</a:t>
            </a:r>
            <a:r>
              <a:rPr lang="en-IE" sz="700" dirty="0"/>
              <a:t>.</a:t>
            </a:r>
          </a:p>
          <a:p>
            <a:r>
              <a:rPr lang="en-IE" sz="700" dirty="0" err="1"/>
              <a:t>Baggaley</a:t>
            </a:r>
            <a:r>
              <a:rPr lang="en-IE" sz="700" dirty="0"/>
              <a:t>, M. </a:t>
            </a:r>
            <a:r>
              <a:rPr lang="en-IE" sz="700" i="1" dirty="0"/>
              <a:t>et al.</a:t>
            </a:r>
            <a:r>
              <a:rPr lang="en-IE" sz="700" dirty="0"/>
              <a:t> (2015) ‘Frontal plane kinematics of the hip during running: Are they related to hip anatomy and strength?’, </a:t>
            </a:r>
            <a:r>
              <a:rPr lang="en-IE" sz="700" i="1" dirty="0"/>
              <a:t>Gait &amp; Posture</a:t>
            </a:r>
            <a:r>
              <a:rPr lang="en-IE" sz="700" dirty="0"/>
              <a:t>, 42(4), pp. 505–510. </a:t>
            </a:r>
            <a:r>
              <a:rPr lang="en-IE" sz="700" dirty="0" err="1"/>
              <a:t>doi</a:t>
            </a:r>
            <a:r>
              <a:rPr lang="en-IE" sz="700" dirty="0"/>
              <a:t>: 10.1016/j.gaitpost.2015.07.064.</a:t>
            </a:r>
          </a:p>
          <a:p>
            <a:r>
              <a:rPr lang="en-IE" sz="700" dirty="0" err="1"/>
              <a:t>Brumitt</a:t>
            </a:r>
            <a:r>
              <a:rPr lang="en-IE" sz="700" dirty="0"/>
              <a:t>, J. and </a:t>
            </a:r>
            <a:r>
              <a:rPr lang="en-IE" sz="700" dirty="0" err="1"/>
              <a:t>Cuddeford</a:t>
            </a:r>
            <a:r>
              <a:rPr lang="en-IE" sz="700" dirty="0"/>
              <a:t>, T. (2015) </a:t>
            </a:r>
            <a:r>
              <a:rPr lang="en-IE" sz="700" i="1" dirty="0"/>
              <a:t>CURRENT CONCEPTS OF MUSCLE AND TENDON ADAPTATION TO STRENGTH AND CONDITIONING</a:t>
            </a:r>
            <a:r>
              <a:rPr lang="en-IE" sz="700" dirty="0"/>
              <a:t>, </a:t>
            </a:r>
            <a:r>
              <a:rPr lang="en-IE" sz="700" i="1" dirty="0"/>
              <a:t>The International Journal of Sports Physical Therapy |</a:t>
            </a:r>
            <a:r>
              <a:rPr lang="en-IE" sz="700" dirty="0"/>
              <a:t>. Available at: https://www.ncbi.nlm.nih.gov/pmc/articles/PMC4637912/pdf/ijspt-10-748.pdf (Accessed: 27 May 2019).</a:t>
            </a:r>
          </a:p>
          <a:p>
            <a:r>
              <a:rPr lang="en-IE" sz="700" dirty="0" err="1"/>
              <a:t>Ceyssens</a:t>
            </a:r>
            <a:r>
              <a:rPr lang="en-IE" sz="700" dirty="0"/>
              <a:t>, L. </a:t>
            </a:r>
            <a:r>
              <a:rPr lang="en-IE" sz="700" i="1" dirty="0"/>
              <a:t>et al.</a:t>
            </a:r>
            <a:r>
              <a:rPr lang="en-IE" sz="700" dirty="0"/>
              <a:t> (2019) ‘Biomechanical Risk Factors Associated with Running-Related Injuries: A Systematic Review’, </a:t>
            </a:r>
            <a:r>
              <a:rPr lang="en-IE" sz="700" i="1" dirty="0"/>
              <a:t>Sports Medicine</a:t>
            </a:r>
            <a:r>
              <a:rPr lang="en-IE" sz="700" dirty="0"/>
              <a:t>. </a:t>
            </a:r>
            <a:r>
              <a:rPr lang="en-IE" sz="700" dirty="0" err="1"/>
              <a:t>doi</a:t>
            </a:r>
            <a:r>
              <a:rPr lang="en-IE" sz="700" dirty="0"/>
              <a:t>: 10.1007/s40279-019-01110-z.</a:t>
            </a:r>
          </a:p>
          <a:p>
            <a:r>
              <a:rPr lang="en-IE" sz="700" dirty="0"/>
              <a:t>Coventry, E. </a:t>
            </a:r>
            <a:r>
              <a:rPr lang="en-IE" sz="700" i="1" dirty="0"/>
              <a:t>et al.</a:t>
            </a:r>
            <a:r>
              <a:rPr lang="en-IE" sz="700" dirty="0"/>
              <a:t> (2006) ‘The effect of lower extremity fatigue on shock attenuation during single-leg landing’, </a:t>
            </a:r>
            <a:r>
              <a:rPr lang="en-IE" sz="700" i="1" dirty="0"/>
              <a:t>Clinical Biomechanics</a:t>
            </a:r>
            <a:r>
              <a:rPr lang="en-IE" sz="700" dirty="0"/>
              <a:t>, 21(10), pp. 1090–1097. </a:t>
            </a:r>
            <a:r>
              <a:rPr lang="en-IE" sz="700" dirty="0" err="1"/>
              <a:t>doi</a:t>
            </a:r>
            <a:r>
              <a:rPr lang="en-IE" sz="700" dirty="0"/>
              <a:t>: 10.1016/j.clinbiomech.2006.07.004.</a:t>
            </a:r>
          </a:p>
          <a:p>
            <a:r>
              <a:rPr lang="en-IE" sz="700" dirty="0"/>
              <a:t>Dierks, T. A. </a:t>
            </a:r>
            <a:r>
              <a:rPr lang="en-IE" sz="700" i="1" dirty="0"/>
              <a:t>et al.</a:t>
            </a:r>
            <a:r>
              <a:rPr lang="en-IE" sz="700" dirty="0"/>
              <a:t> (2008) ‘Proximal and Distal Influences on Hip and Knee Kinematics in Runners With Patellofemoral Pain During a Prolonged Run’, </a:t>
            </a:r>
            <a:r>
              <a:rPr lang="en-IE" sz="700" i="1" dirty="0"/>
              <a:t>Journal of Orthopaedic &amp; Sports Physical Therapy</a:t>
            </a:r>
            <a:r>
              <a:rPr lang="en-IE" sz="700" dirty="0"/>
              <a:t>, 38(8), pp. 448–456. </a:t>
            </a:r>
            <a:r>
              <a:rPr lang="en-IE" sz="700" dirty="0" err="1"/>
              <a:t>doi</a:t>
            </a:r>
            <a:r>
              <a:rPr lang="en-IE" sz="700" dirty="0"/>
              <a:t>: 10.2519/jospt.2008.2490.</a:t>
            </a:r>
          </a:p>
          <a:p>
            <a:r>
              <a:rPr lang="en-IE" sz="700" dirty="0" err="1"/>
              <a:t>Esculier</a:t>
            </a:r>
            <a:r>
              <a:rPr lang="en-IE" sz="700" dirty="0"/>
              <a:t>, J. F., Roy, J. S. and </a:t>
            </a:r>
            <a:r>
              <a:rPr lang="en-IE" sz="700" dirty="0" err="1"/>
              <a:t>Bouyer</a:t>
            </a:r>
            <a:r>
              <a:rPr lang="en-IE" sz="700" dirty="0"/>
              <a:t>, L. J. (2015) ‘Lower limb control and strength in runners with and without patellofemoral pain syndrome’, </a:t>
            </a:r>
            <a:r>
              <a:rPr lang="en-IE" sz="700" i="1" dirty="0"/>
              <a:t>Gait and Posture</a:t>
            </a:r>
            <a:r>
              <a:rPr lang="en-IE" sz="700" dirty="0"/>
              <a:t>, 41(3), pp. 813–819. </a:t>
            </a:r>
            <a:r>
              <a:rPr lang="en-IE" sz="700" dirty="0" err="1"/>
              <a:t>doi</a:t>
            </a:r>
            <a:r>
              <a:rPr lang="en-IE" sz="700" dirty="0"/>
              <a:t>: 10.1016/j.gaitpost.2015.02.020.</a:t>
            </a:r>
          </a:p>
          <a:p>
            <a:r>
              <a:rPr lang="en-IE" sz="700" dirty="0"/>
              <a:t>Ferber, R., Kendall, K. D. and Farr, L. (no date) </a:t>
            </a:r>
            <a:r>
              <a:rPr lang="en-IE" sz="700" i="1" dirty="0"/>
              <a:t>Changes in Knee Biomechanics After a Hip-Abductor Strengthening Protocol for Runners With Patellofemoral Pain Syndrome</a:t>
            </a:r>
            <a:r>
              <a:rPr lang="en-IE" sz="700" dirty="0"/>
              <a:t>. Available at: www.nata.org/jat (Accessed: 17 April 2019).</a:t>
            </a:r>
          </a:p>
          <a:p>
            <a:r>
              <a:rPr lang="en-IE" sz="700" dirty="0"/>
              <a:t>Fukuchi, R. K. </a:t>
            </a:r>
            <a:r>
              <a:rPr lang="en-IE" sz="700" i="1" dirty="0"/>
              <a:t>et al.</a:t>
            </a:r>
            <a:r>
              <a:rPr lang="en-IE" sz="700" dirty="0"/>
              <a:t> (2014) ‘Flexibility, muscle strength and running biomechanical adaptations in older runners’, </a:t>
            </a:r>
            <a:r>
              <a:rPr lang="en-IE" sz="700" i="1" dirty="0"/>
              <a:t>Clinical Biomechanics</a:t>
            </a:r>
            <a:r>
              <a:rPr lang="en-IE" sz="700" dirty="0"/>
              <a:t>, 29(3), pp. 304–310. </a:t>
            </a:r>
            <a:r>
              <a:rPr lang="en-IE" sz="700" dirty="0" err="1"/>
              <a:t>doi</a:t>
            </a:r>
            <a:r>
              <a:rPr lang="en-IE" sz="700" dirty="0"/>
              <a:t>: 10.1016/j.clinbiomech.2013.12.007.</a:t>
            </a:r>
          </a:p>
          <a:p>
            <a:r>
              <a:rPr lang="en-IE" sz="700" dirty="0"/>
              <a:t>Van Gent, R. N. </a:t>
            </a:r>
            <a:r>
              <a:rPr lang="en-IE" sz="700" i="1" dirty="0"/>
              <a:t>et al.</a:t>
            </a:r>
            <a:r>
              <a:rPr lang="en-IE" sz="700" dirty="0"/>
              <a:t> (2007) ‘Incidence and determinants of lower extremity running injuries in long distance runners: a systematic review’, </a:t>
            </a:r>
            <a:r>
              <a:rPr lang="en-IE" sz="700" i="1" dirty="0"/>
              <a:t>Br J Sports Med</a:t>
            </a:r>
            <a:r>
              <a:rPr lang="en-IE" sz="700" dirty="0"/>
              <a:t>, 41, pp. 469–480. </a:t>
            </a:r>
            <a:r>
              <a:rPr lang="en-IE" sz="700" dirty="0" err="1"/>
              <a:t>doi</a:t>
            </a:r>
            <a:r>
              <a:rPr lang="en-IE" sz="700" dirty="0"/>
              <a:t>: 10.1136/bjsm.2006.033548.</a:t>
            </a:r>
          </a:p>
          <a:p>
            <a:r>
              <a:rPr lang="en-IE" sz="700" dirty="0"/>
              <a:t>Lopes, A. D. </a:t>
            </a:r>
            <a:r>
              <a:rPr lang="en-IE" sz="700" i="1" dirty="0"/>
              <a:t>et al.</a:t>
            </a:r>
            <a:r>
              <a:rPr lang="en-IE" sz="700" dirty="0"/>
              <a:t> (2012) ‘What are the Main Running-Related Musculoskeletal Injuries? A Systematic Review’, </a:t>
            </a:r>
            <a:r>
              <a:rPr lang="en-IE" sz="700" i="1" dirty="0"/>
              <a:t>Sports Med</a:t>
            </a:r>
            <a:r>
              <a:rPr lang="en-IE" sz="700" dirty="0"/>
              <a:t>, 42(10), pp. 891–905. Available at: https://www.ncbi.nlm.nih.gov/pmc/articles/PMC4269925/pdf/40279_2012_Article_2301.pdf (Accessed: 20 October 2017).</a:t>
            </a:r>
          </a:p>
          <a:p>
            <a:r>
              <a:rPr lang="en-IE" sz="700" dirty="0"/>
              <a:t>Loudon, J. K. and Reiman, M. P. (2012) ‘Lower extremity kinematics in running athletes with and without a history of medial shin pain.’, </a:t>
            </a:r>
            <a:r>
              <a:rPr lang="en-IE" sz="700" i="1" dirty="0"/>
              <a:t>International journal of sports physical therapy</a:t>
            </a:r>
            <a:r>
              <a:rPr lang="en-IE" sz="700" dirty="0"/>
              <a:t>. The Sports Physical Therapy Section of the American Physical Therapy Association, 7(4), pp. 356–64. Available at: http://www.ncbi.nlm.nih.gov/pubmed/22893855 (Accessed: 23 April 2019).</a:t>
            </a:r>
          </a:p>
          <a:p>
            <a:r>
              <a:rPr lang="en-IE" sz="700" dirty="0" err="1"/>
              <a:t>Noehren</a:t>
            </a:r>
            <a:r>
              <a:rPr lang="en-IE" sz="700" dirty="0"/>
              <a:t>, B. </a:t>
            </a:r>
            <a:r>
              <a:rPr lang="en-IE" sz="700" i="1" dirty="0"/>
              <a:t>et al.</a:t>
            </a:r>
            <a:r>
              <a:rPr lang="en-IE" sz="700" dirty="0"/>
              <a:t> (2012) ‘Proximal and distal kinematics in female runners with patellofemoral pain’, </a:t>
            </a:r>
            <a:r>
              <a:rPr lang="en-IE" sz="700" i="1" dirty="0"/>
              <a:t>Clinical Biomechanics</a:t>
            </a:r>
            <a:r>
              <a:rPr lang="en-IE" sz="700" dirty="0"/>
              <a:t>, 27(4), pp. 366–371. </a:t>
            </a:r>
            <a:r>
              <a:rPr lang="en-IE" sz="700" dirty="0" err="1"/>
              <a:t>doi</a:t>
            </a:r>
            <a:r>
              <a:rPr lang="en-IE" sz="700" dirty="0"/>
              <a:t>: 10.1016/j.clinbiomech.2011.10.005.</a:t>
            </a:r>
          </a:p>
          <a:p>
            <a:r>
              <a:rPr lang="en-IE" sz="700" dirty="0"/>
              <a:t>Perry, J. and </a:t>
            </a:r>
            <a:r>
              <a:rPr lang="en-IE" sz="700" dirty="0" err="1"/>
              <a:t>Burnfield</a:t>
            </a:r>
            <a:r>
              <a:rPr lang="en-IE" sz="700" dirty="0"/>
              <a:t>, J. M. (1992) </a:t>
            </a:r>
            <a:r>
              <a:rPr lang="en-IE" sz="700" i="1" dirty="0"/>
              <a:t>Gait Analysis: Normal and Pathological Function</a:t>
            </a:r>
            <a:r>
              <a:rPr lang="en-IE" sz="700" dirty="0"/>
              <a:t>. 2nd </a:t>
            </a:r>
            <a:r>
              <a:rPr lang="en-IE" sz="700" dirty="0" err="1"/>
              <a:t>Editio</a:t>
            </a:r>
            <a:r>
              <a:rPr lang="en-IE" sz="700" dirty="0"/>
              <a:t>. Slack Incorporated.</a:t>
            </a:r>
          </a:p>
          <a:p>
            <a:r>
              <a:rPr lang="en-IE" sz="700" dirty="0"/>
              <a:t>Sport Ireland (Ipsos MRBI) (2015) </a:t>
            </a:r>
            <a:r>
              <a:rPr lang="en-IE" sz="700" i="1" dirty="0"/>
              <a:t>Ipsos MRBI Irish Sports Monitor 2015 Annual Report</a:t>
            </a:r>
            <a:r>
              <a:rPr lang="en-IE" sz="700" dirty="0"/>
              <a:t>. Available at: http://www.sportireland.ie/Research/Irish-Sports-Monitor-Annual-Report-2015/Irish-Sports-Monitor-Annual-Report-2015.pdf (Accessed: 24 October 2017).</a:t>
            </a:r>
          </a:p>
          <a:p>
            <a:r>
              <a:rPr lang="en-IE" sz="700" dirty="0"/>
              <a:t>Thijs, Y. </a:t>
            </a:r>
            <a:r>
              <a:rPr lang="en-IE" sz="700" i="1" dirty="0"/>
              <a:t>et al.</a:t>
            </a:r>
            <a:r>
              <a:rPr lang="en-IE" sz="700" dirty="0"/>
              <a:t> (2011) ‘Is hip muscle weakness a predisposing factor for patellofemoral pain in female novice runners? A prospective study’, </a:t>
            </a:r>
            <a:r>
              <a:rPr lang="en-IE" sz="700" i="1" dirty="0"/>
              <a:t>American Journal of Sports Medicine</a:t>
            </a:r>
            <a:r>
              <a:rPr lang="en-IE" sz="700" dirty="0"/>
              <a:t>, 39(9), pp. 1877–1882. </a:t>
            </a:r>
            <a:r>
              <a:rPr lang="en-IE" sz="700" dirty="0" err="1"/>
              <a:t>doi</a:t>
            </a:r>
            <a:r>
              <a:rPr lang="en-IE" sz="700" dirty="0"/>
              <a:t>: 10.1177/0363546511407617.</a:t>
            </a:r>
          </a:p>
          <a:p>
            <a:r>
              <a:rPr lang="en-IE" sz="700" dirty="0"/>
              <a:t>Thomas, A. C. </a:t>
            </a:r>
            <a:r>
              <a:rPr lang="en-IE" sz="700" i="1" dirty="0"/>
              <a:t>et al.</a:t>
            </a:r>
            <a:r>
              <a:rPr lang="en-IE" sz="700" dirty="0"/>
              <a:t> (2018) ‘No baseline strength differences between female recreational runners who developed an injury and injury free runners during a 16-week formalized training program’, </a:t>
            </a:r>
            <a:r>
              <a:rPr lang="en-IE" sz="700" i="1" dirty="0"/>
              <a:t>Physical Therapy in Sport</a:t>
            </a:r>
            <a:r>
              <a:rPr lang="en-IE" sz="700" dirty="0"/>
              <a:t>, 34, pp. 1–7. </a:t>
            </a:r>
            <a:r>
              <a:rPr lang="en-IE" sz="700" dirty="0" err="1"/>
              <a:t>doi</a:t>
            </a:r>
            <a:r>
              <a:rPr lang="en-IE" sz="700" dirty="0"/>
              <a:t>: 10.1016/j.ptsp.2018.08.001.</a:t>
            </a:r>
          </a:p>
          <a:p>
            <a:r>
              <a:rPr lang="en-IE" sz="700" dirty="0" err="1"/>
              <a:t>Videbaek</a:t>
            </a:r>
            <a:r>
              <a:rPr lang="en-IE" sz="700" dirty="0"/>
              <a:t>, S. </a:t>
            </a:r>
            <a:r>
              <a:rPr lang="en-IE" sz="700" i="1" dirty="0"/>
              <a:t>et al.</a:t>
            </a:r>
            <a:r>
              <a:rPr lang="en-IE" sz="700" dirty="0"/>
              <a:t> (2015) ‘Incidence of Running-Related Injuries Per 1000 h of running in Different Types of Runners: A Systematic Review and Meta-Analysis’, </a:t>
            </a:r>
            <a:r>
              <a:rPr lang="en-IE" sz="700" i="1" dirty="0"/>
              <a:t>Sports Med</a:t>
            </a:r>
            <a:r>
              <a:rPr lang="en-IE" sz="700" dirty="0"/>
              <a:t>. Springer, 45(7), pp. 1017–26. </a:t>
            </a:r>
            <a:r>
              <a:rPr lang="en-IE" sz="700" dirty="0" err="1"/>
              <a:t>doi</a:t>
            </a:r>
            <a:r>
              <a:rPr lang="en-IE" sz="700" dirty="0"/>
              <a:t>: 10.1007/s40279-015-0333-8.</a:t>
            </a:r>
          </a:p>
          <a:p>
            <a:r>
              <a:rPr lang="en-IE" sz="700" dirty="0"/>
              <a:t>de </a:t>
            </a:r>
            <a:r>
              <a:rPr lang="en-IE" sz="700" dirty="0" err="1"/>
              <a:t>Wijer</a:t>
            </a:r>
            <a:r>
              <a:rPr lang="en-IE" sz="700" dirty="0"/>
              <a:t>, A. </a:t>
            </a:r>
            <a:r>
              <a:rPr lang="en-IE" sz="700" i="1" dirty="0"/>
              <a:t>et al.</a:t>
            </a:r>
            <a:r>
              <a:rPr lang="en-IE" sz="700" dirty="0"/>
              <a:t> (2015) ‘Injuries in Runners; A Systematic Review on Risk Factors and Sex Differences’, </a:t>
            </a:r>
            <a:r>
              <a:rPr lang="en-IE" sz="700" i="1" dirty="0"/>
              <a:t>PLOS ONE</a:t>
            </a:r>
            <a:r>
              <a:rPr lang="en-IE" sz="700" dirty="0"/>
              <a:t>, 10(2), p. e0114937. </a:t>
            </a:r>
            <a:r>
              <a:rPr lang="en-IE" sz="700" dirty="0" err="1"/>
              <a:t>doi</a:t>
            </a:r>
            <a:r>
              <a:rPr lang="en-IE" sz="700" dirty="0"/>
              <a:t>: 10.1371/journal.pone.0114937.</a:t>
            </a:r>
          </a:p>
          <a:p>
            <a:r>
              <a:rPr lang="en-IE" sz="700" dirty="0"/>
              <a:t>Yagi, S., </a:t>
            </a:r>
            <a:r>
              <a:rPr lang="en-IE" sz="700" dirty="0" err="1"/>
              <a:t>Muneta</a:t>
            </a:r>
            <a:r>
              <a:rPr lang="en-IE" sz="700" dirty="0"/>
              <a:t>, T. and Sekiya, I. (2013) ‘Incidence and risk factors for medial tibial stress syndrome and tibial stress fracture in high school runners’, </a:t>
            </a:r>
            <a:r>
              <a:rPr lang="en-IE" sz="700" i="1" dirty="0"/>
              <a:t>Knee Surgery, Sports Traumatology, Arthroscopy</a:t>
            </a:r>
            <a:r>
              <a:rPr lang="en-IE" sz="700" dirty="0"/>
              <a:t>, 21(3), pp. 556–563. </a:t>
            </a:r>
            <a:r>
              <a:rPr lang="en-IE" sz="700" dirty="0" err="1"/>
              <a:t>doi</a:t>
            </a:r>
            <a:r>
              <a:rPr lang="en-IE" sz="700" dirty="0"/>
              <a:t>: 10.1007/s00167-012-2160-x.</a:t>
            </a:r>
          </a:p>
          <a:p>
            <a:endParaRPr lang="en-IE" sz="6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4E08D4A-5969-484D-91E8-A12F1AFA1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412D71CE-75FE-4DB4-9F79-1E2A80CF7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 b="16225"/>
          <a:stretch/>
        </p:blipFill>
        <p:spPr bwMode="auto">
          <a:xfrm>
            <a:off x="982693" y="6152503"/>
            <a:ext cx="1506507" cy="7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F066C-04F1-4A62-B978-9E8FDFCA5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92" y="6098194"/>
            <a:ext cx="1511808" cy="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9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721F-FB6D-4859-BCD6-1F2F8F42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" name="Content Placeholder 8" descr="Warning">
            <a:extLst>
              <a:ext uri="{FF2B5EF4-FFF2-40B4-BE49-F238E27FC236}">
                <a16:creationId xmlns:a16="http://schemas.microsoft.com/office/drawing/2014/main" id="{2D89D8C1-AC3B-4200-A37D-4C11DBB5B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1975" y="3689350"/>
            <a:ext cx="914400" cy="914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41C284-4676-4473-A417-15E0282AC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11"/>
            <a:ext cx="12191999" cy="683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3A1BA-235A-4425-9773-C9C6A0E9CE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19" t="39127" r="74177" b="41581"/>
          <a:stretch/>
        </p:blipFill>
        <p:spPr>
          <a:xfrm>
            <a:off x="2013995" y="2685326"/>
            <a:ext cx="1134320" cy="1319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020388-7004-46F6-B8DC-EAEDDA2F6E00}"/>
              </a:ext>
            </a:extLst>
          </p:cNvPr>
          <p:cNvSpPr/>
          <p:nvPr/>
        </p:nvSpPr>
        <p:spPr>
          <a:xfrm>
            <a:off x="5406240" y="410932"/>
            <a:ext cx="6330490" cy="332398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7.9 million people participate in running events worldwide</a:t>
            </a:r>
          </a:p>
          <a:p>
            <a:pPr algn="ctr"/>
            <a:r>
              <a: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(Anderson, 2017)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5AF3D-0060-4821-B9A6-F4E27949E0E2}"/>
              </a:ext>
            </a:extLst>
          </p:cNvPr>
          <p:cNvSpPr/>
          <p:nvPr/>
        </p:nvSpPr>
        <p:spPr>
          <a:xfrm>
            <a:off x="4930815" y="2908149"/>
            <a:ext cx="4813812" cy="286232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en-US" sz="5400" b="1" cap="none" spc="0" baseline="30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rd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most popular form of exercise</a:t>
            </a:r>
          </a:p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(Irish Sports Council, 2017)</a:t>
            </a: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9FCF695-5DC2-4E56-9C59-93FB8DD3F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71BEC8D1-8501-47F2-B486-9B7B10CF0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 b="16225"/>
          <a:stretch/>
        </p:blipFill>
        <p:spPr bwMode="auto">
          <a:xfrm>
            <a:off x="982693" y="6152503"/>
            <a:ext cx="1506507" cy="7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721F-FB6D-4859-BCD6-1F2F8F42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" name="Content Placeholder 8" descr="Warning">
            <a:extLst>
              <a:ext uri="{FF2B5EF4-FFF2-40B4-BE49-F238E27FC236}">
                <a16:creationId xmlns:a16="http://schemas.microsoft.com/office/drawing/2014/main" id="{2D89D8C1-AC3B-4200-A37D-4C11DBB5B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1975" y="3689350"/>
            <a:ext cx="914400" cy="914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41C284-4676-4473-A417-15E0282AC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11"/>
            <a:ext cx="12191999" cy="683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3A1BA-235A-4425-9773-C9C6A0E9CE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19" t="39127" r="74177" b="41581"/>
          <a:stretch/>
        </p:blipFill>
        <p:spPr>
          <a:xfrm>
            <a:off x="2013995" y="2685326"/>
            <a:ext cx="1134320" cy="1319515"/>
          </a:xfrm>
          <a:prstGeom prst="rect">
            <a:avLst/>
          </a:prstGeom>
        </p:spPr>
      </p:pic>
      <p:pic>
        <p:nvPicPr>
          <p:cNvPr id="8" name="Graphic 7" descr="Warning">
            <a:extLst>
              <a:ext uri="{FF2B5EF4-FFF2-40B4-BE49-F238E27FC236}">
                <a16:creationId xmlns:a16="http://schemas.microsoft.com/office/drawing/2014/main" id="{C33D600F-38A6-45C1-BF33-40F071CFE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3995" y="-784413"/>
            <a:ext cx="8426823" cy="84268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BCB933-1AE9-497B-B914-4CC997037ED2}"/>
              </a:ext>
            </a:extLst>
          </p:cNvPr>
          <p:cNvSpPr/>
          <p:nvPr/>
        </p:nvSpPr>
        <p:spPr>
          <a:xfrm>
            <a:off x="2947687" y="3630553"/>
            <a:ext cx="6096000" cy="261610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IE" sz="3600" dirty="0"/>
              <a:t>Novice runners: 17.8 injuries per 1000 hours</a:t>
            </a:r>
          </a:p>
          <a:p>
            <a:pPr algn="ctr"/>
            <a:r>
              <a:rPr lang="en-IE" sz="3600" dirty="0"/>
              <a:t>Recreational: 7.7 injuries per 1000 hours </a:t>
            </a:r>
          </a:p>
          <a:p>
            <a:pPr algn="ctr"/>
            <a:r>
              <a:rPr lang="en-IE" sz="2000" dirty="0"/>
              <a:t>(</a:t>
            </a:r>
            <a:r>
              <a:rPr lang="en-IE" sz="2000" dirty="0" err="1"/>
              <a:t>Videbaek</a:t>
            </a:r>
            <a:r>
              <a:rPr lang="en-IE" sz="2000" dirty="0"/>
              <a:t> et al., 2015)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31B9B12-A767-4B93-AD82-9EFC5D93D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AF37EBEC-D85E-45F5-80D5-C6EE305DA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9320" y="8910514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id="{862E0DB7-FF0A-4A2D-910A-93D93B2D0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 b="16225"/>
          <a:stretch/>
        </p:blipFill>
        <p:spPr bwMode="auto">
          <a:xfrm>
            <a:off x="982693" y="6152503"/>
            <a:ext cx="1506507" cy="7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86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DA7BE0-BC82-4BB9-BC94-A31A66F7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03" y="6215529"/>
            <a:ext cx="1511808" cy="64247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E3129C-FC1F-4562-8B6A-14B21DDE59E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63252" y="181627"/>
          <a:ext cx="10811006" cy="649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7FCD534-2767-41C2-9DC7-947C8878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06" y="2435157"/>
            <a:ext cx="850917" cy="9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8231C40-BED1-4BA0-88D2-F06EF748D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B73530AC-4EA2-4582-8BA8-3CD07170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3" y="5984542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1E82B-7852-4887-8413-EE9BAB1665C6}"/>
              </a:ext>
            </a:extLst>
          </p:cNvPr>
          <p:cNvSpPr txBox="1"/>
          <p:nvPr/>
        </p:nvSpPr>
        <p:spPr>
          <a:xfrm>
            <a:off x="8552439" y="5595523"/>
            <a:ext cx="373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De </a:t>
            </a:r>
            <a:r>
              <a:rPr lang="en-IE" dirty="0" err="1"/>
              <a:t>Wijer</a:t>
            </a:r>
            <a:r>
              <a:rPr lang="en-IE" dirty="0"/>
              <a:t> et al. 2015, Van Gent et al. 2007, </a:t>
            </a:r>
            <a:r>
              <a:rPr lang="en-IE" dirty="0" err="1"/>
              <a:t>Ceyssens</a:t>
            </a:r>
            <a:r>
              <a:rPr lang="en-IE" dirty="0"/>
              <a:t> et al., 2019.</a:t>
            </a:r>
          </a:p>
        </p:txBody>
      </p:sp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4D31F120-6166-4614-8FBC-A57553F722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7465571">
            <a:off x="4608147" y="3423362"/>
            <a:ext cx="4168552" cy="4168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6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running icon">
            <a:extLst>
              <a:ext uri="{FF2B5EF4-FFF2-40B4-BE49-F238E27FC236}">
                <a16:creationId xmlns:a16="http://schemas.microsoft.com/office/drawing/2014/main" id="{F21DAF60-EE25-49C1-A16C-714E45628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" b="4036"/>
          <a:stretch/>
        </p:blipFill>
        <p:spPr bwMode="auto">
          <a:xfrm>
            <a:off x="4034032" y="3707726"/>
            <a:ext cx="3058044" cy="30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EC896C-F4E7-45D3-BC8A-CC2F27867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950" y="1456459"/>
            <a:ext cx="3448050" cy="2771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6CA00-7437-4FC1-BBEF-B2E8EA7E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study muscle strength?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E4A10-A537-4C87-A4C0-14E94A5982FD}"/>
              </a:ext>
            </a:extLst>
          </p:cNvPr>
          <p:cNvSpPr txBox="1"/>
          <p:nvPr/>
        </p:nvSpPr>
        <p:spPr>
          <a:xfrm>
            <a:off x="7689464" y="2628781"/>
            <a:ext cx="2875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Attenuate forces </a:t>
            </a:r>
          </a:p>
          <a:p>
            <a:r>
              <a:rPr lang="en-IE" dirty="0"/>
              <a:t>(Perry and </a:t>
            </a:r>
            <a:r>
              <a:rPr lang="en-IE" dirty="0" err="1"/>
              <a:t>Burnfield</a:t>
            </a:r>
            <a:r>
              <a:rPr lang="en-IE" dirty="0"/>
              <a:t>, 1992)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524AD-58C5-48AC-82E8-A970B1266C6E}"/>
              </a:ext>
            </a:extLst>
          </p:cNvPr>
          <p:cNvSpPr txBox="1"/>
          <p:nvPr/>
        </p:nvSpPr>
        <p:spPr>
          <a:xfrm>
            <a:off x="2757640" y="4000953"/>
            <a:ext cx="2722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2800" dirty="0"/>
              <a:t>Mediate movement</a:t>
            </a:r>
          </a:p>
          <a:p>
            <a:pPr lvl="0" algn="ctr"/>
            <a:r>
              <a:rPr lang="en-IE" dirty="0"/>
              <a:t>(Coventry </a:t>
            </a:r>
            <a:r>
              <a:rPr lang="en-IE" i="1" dirty="0"/>
              <a:t>et al.</a:t>
            </a:r>
            <a:r>
              <a:rPr lang="en-IE" dirty="0"/>
              <a:t>, 2006)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9917C6-7A18-4A6B-BC73-77314BA08C4E}"/>
              </a:ext>
            </a:extLst>
          </p:cNvPr>
          <p:cNvCxnSpPr>
            <a:cxnSpLocks/>
          </p:cNvCxnSpPr>
          <p:nvPr/>
        </p:nvCxnSpPr>
        <p:spPr>
          <a:xfrm>
            <a:off x="3909929" y="2843389"/>
            <a:ext cx="0" cy="126562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1125DD-ACED-4D20-AB08-735FEAED3327}"/>
              </a:ext>
            </a:extLst>
          </p:cNvPr>
          <p:cNvCxnSpPr>
            <a:cxnSpLocks/>
          </p:cNvCxnSpPr>
          <p:nvPr/>
        </p:nvCxnSpPr>
        <p:spPr>
          <a:xfrm>
            <a:off x="7680198" y="2458668"/>
            <a:ext cx="655555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A28868AE-E8AC-40C9-A285-395A52841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27" name="Picture 2" descr="Related image">
            <a:extLst>
              <a:ext uri="{FF2B5EF4-FFF2-40B4-BE49-F238E27FC236}">
                <a16:creationId xmlns:a16="http://schemas.microsoft.com/office/drawing/2014/main" id="{031DD8E9-C52E-4EBE-AA66-141D5F4C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3" y="5984542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804BD-D9AF-4642-A97B-61193AE46E40}"/>
              </a:ext>
            </a:extLst>
          </p:cNvPr>
          <p:cNvSpPr txBox="1"/>
          <p:nvPr/>
        </p:nvSpPr>
        <p:spPr>
          <a:xfrm>
            <a:off x="3445910" y="2072906"/>
            <a:ext cx="4234288" cy="76944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4400" dirty="0"/>
              <a:t>Role of Muscles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407A1F-BB35-4030-A808-D0CCE753A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44" y="6100035"/>
            <a:ext cx="1511808" cy="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0021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CA00-7437-4FC1-BBEF-B2E8EA7E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9916"/>
            <a:ext cx="10058400" cy="1609344"/>
          </a:xfrm>
        </p:spPr>
        <p:txBody>
          <a:bodyPr/>
          <a:lstStyle/>
          <a:p>
            <a:r>
              <a:rPr lang="en-IE" dirty="0"/>
              <a:t>Why study muscle strength?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E4A10-A537-4C87-A4C0-14E94A5982FD}"/>
              </a:ext>
            </a:extLst>
          </p:cNvPr>
          <p:cNvSpPr txBox="1"/>
          <p:nvPr/>
        </p:nvSpPr>
        <p:spPr>
          <a:xfrm>
            <a:off x="7480559" y="1399043"/>
            <a:ext cx="361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/>
              <a:t>Decreased muscle strength in injured cohorts </a:t>
            </a:r>
          </a:p>
          <a:p>
            <a:pPr lvl="1"/>
            <a:endParaRPr lang="en-IE" sz="2800" dirty="0"/>
          </a:p>
          <a:p>
            <a:pPr lvl="1"/>
            <a:r>
              <a:rPr lang="en-IE" sz="1600" dirty="0"/>
              <a:t>(</a:t>
            </a:r>
            <a:r>
              <a:rPr lang="en-IE" sz="1600" dirty="0" err="1"/>
              <a:t>Noehren</a:t>
            </a:r>
            <a:r>
              <a:rPr lang="en-IE" sz="1600" dirty="0"/>
              <a:t> et al., 2014; </a:t>
            </a:r>
            <a:r>
              <a:rPr lang="en-IE" sz="1600" dirty="0" err="1"/>
              <a:t>Frericson</a:t>
            </a:r>
            <a:r>
              <a:rPr lang="en-IE" sz="1600" dirty="0"/>
              <a:t> et al., 2000; </a:t>
            </a:r>
            <a:r>
              <a:rPr lang="en-IE" sz="1600" dirty="0" err="1"/>
              <a:t>Niemuth</a:t>
            </a:r>
            <a:r>
              <a:rPr lang="en-IE" sz="1600" dirty="0"/>
              <a:t> et al, 2005)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524AD-58C5-48AC-82E8-A970B1266C6E}"/>
              </a:ext>
            </a:extLst>
          </p:cNvPr>
          <p:cNvSpPr txBox="1"/>
          <p:nvPr/>
        </p:nvSpPr>
        <p:spPr>
          <a:xfrm>
            <a:off x="5159630" y="4735604"/>
            <a:ext cx="63465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/>
              <a:t>Relationship between biomechanics and muscle strength</a:t>
            </a:r>
          </a:p>
          <a:p>
            <a:pPr lvl="1"/>
            <a:endParaRPr lang="fr-FR" dirty="0"/>
          </a:p>
          <a:p>
            <a:pPr lvl="1"/>
            <a:r>
              <a:rPr lang="fr-FR" sz="1600" dirty="0"/>
              <a:t>(</a:t>
            </a:r>
            <a:r>
              <a:rPr lang="fr-FR" sz="1600" dirty="0" err="1"/>
              <a:t>Dierks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, 2008; </a:t>
            </a:r>
            <a:r>
              <a:rPr lang="fr-FR" sz="1600" dirty="0" err="1"/>
              <a:t>Loudon</a:t>
            </a:r>
            <a:r>
              <a:rPr lang="fr-FR" sz="1600" dirty="0"/>
              <a:t> and </a:t>
            </a:r>
            <a:r>
              <a:rPr lang="fr-FR" sz="1600" dirty="0" err="1"/>
              <a:t>Reiman</a:t>
            </a:r>
            <a:r>
              <a:rPr lang="fr-FR" sz="1600" dirty="0"/>
              <a:t>, 2012;  Ferber et al. 2011)</a:t>
            </a:r>
            <a:endParaRPr lang="en-IE" sz="16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9917C6-7A18-4A6B-BC73-77314BA08C4E}"/>
              </a:ext>
            </a:extLst>
          </p:cNvPr>
          <p:cNvCxnSpPr>
            <a:cxnSpLocks/>
          </p:cNvCxnSpPr>
          <p:nvPr/>
        </p:nvCxnSpPr>
        <p:spPr>
          <a:xfrm flipH="1">
            <a:off x="6400566" y="4425766"/>
            <a:ext cx="281915" cy="262349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1125DD-ACED-4D20-AB08-735FEAED3327}"/>
              </a:ext>
            </a:extLst>
          </p:cNvPr>
          <p:cNvCxnSpPr>
            <a:cxnSpLocks/>
          </p:cNvCxnSpPr>
          <p:nvPr/>
        </p:nvCxnSpPr>
        <p:spPr>
          <a:xfrm>
            <a:off x="7171101" y="2254277"/>
            <a:ext cx="873760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E33092-3C71-4DA8-A886-8B361DCCF6A4}"/>
              </a:ext>
            </a:extLst>
          </p:cNvPr>
          <p:cNvSpPr txBox="1"/>
          <p:nvPr/>
        </p:nvSpPr>
        <p:spPr>
          <a:xfrm>
            <a:off x="2905814" y="1399043"/>
            <a:ext cx="4265287" cy="283154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dirty="0"/>
              <a:t>Association between muscle strength and injury</a:t>
            </a:r>
          </a:p>
          <a:p>
            <a:endParaRPr lang="en-IE" dirty="0"/>
          </a:p>
        </p:txBody>
      </p:sp>
      <p:pic>
        <p:nvPicPr>
          <p:cNvPr id="10242" name="Picture 2" descr="Image result for biomechanics icon">
            <a:extLst>
              <a:ext uri="{FF2B5EF4-FFF2-40B4-BE49-F238E27FC236}">
                <a16:creationId xmlns:a16="http://schemas.microsoft.com/office/drawing/2014/main" id="{0162FE6C-F3DE-48E5-95CE-16521CD3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7356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weakness icon">
            <a:extLst>
              <a:ext uri="{FF2B5EF4-FFF2-40B4-BE49-F238E27FC236}">
                <a16:creationId xmlns:a16="http://schemas.microsoft.com/office/drawing/2014/main" id="{B1296BAE-E282-4B8A-B818-7B44EFF8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6366" y="664325"/>
            <a:ext cx="1330894" cy="16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d image">
            <a:extLst>
              <a:ext uri="{FF2B5EF4-FFF2-40B4-BE49-F238E27FC236}">
                <a16:creationId xmlns:a16="http://schemas.microsoft.com/office/drawing/2014/main" id="{776B31EC-6B42-4B4A-BCAA-3A7D92B59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9" b="16225"/>
          <a:stretch/>
        </p:blipFill>
        <p:spPr bwMode="auto">
          <a:xfrm>
            <a:off x="982693" y="6152503"/>
            <a:ext cx="1506507" cy="7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2DB144C-2B6F-4C1A-85C3-D65FC143A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99035C-6352-4693-BC73-969C60578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03" y="6215530"/>
            <a:ext cx="1511808" cy="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1417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CA00-7437-4FC1-BBEF-B2E8EA7E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study muscle strength?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E4A10-A537-4C87-A4C0-14E94A5982FD}"/>
              </a:ext>
            </a:extLst>
          </p:cNvPr>
          <p:cNvSpPr txBox="1"/>
          <p:nvPr/>
        </p:nvSpPr>
        <p:spPr>
          <a:xfrm>
            <a:off x="10118451" y="3366828"/>
            <a:ext cx="2019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/>
              <a:t>Quick and easy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524AD-58C5-48AC-82E8-A970B1266C6E}"/>
              </a:ext>
            </a:extLst>
          </p:cNvPr>
          <p:cNvSpPr txBox="1"/>
          <p:nvPr/>
        </p:nvSpPr>
        <p:spPr>
          <a:xfrm>
            <a:off x="5303954" y="4698430"/>
            <a:ext cx="438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E" sz="2800" dirty="0"/>
              <a:t>Screening tool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9917C6-7A18-4A6B-BC73-77314BA08C4E}"/>
              </a:ext>
            </a:extLst>
          </p:cNvPr>
          <p:cNvCxnSpPr/>
          <p:nvPr/>
        </p:nvCxnSpPr>
        <p:spPr>
          <a:xfrm>
            <a:off x="5485969" y="3470054"/>
            <a:ext cx="0" cy="676373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1125DD-ACED-4D20-AB08-735FEAED332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139382" y="3116111"/>
            <a:ext cx="1471972" cy="15749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34269D-9841-4B6E-B802-229B77B69682}"/>
              </a:ext>
            </a:extLst>
          </p:cNvPr>
          <p:cNvSpPr txBox="1"/>
          <p:nvPr/>
        </p:nvSpPr>
        <p:spPr>
          <a:xfrm>
            <a:off x="3310450" y="2762168"/>
            <a:ext cx="4828932" cy="70788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4000" dirty="0"/>
              <a:t>Clinical Relevance</a:t>
            </a:r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A39FBDA9-FF37-4D71-97ED-E5311EAE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527" y="1601721"/>
            <a:ext cx="1834010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screening  icons">
            <a:extLst>
              <a:ext uri="{FF2B5EF4-FFF2-40B4-BE49-F238E27FC236}">
                <a16:creationId xmlns:a16="http://schemas.microsoft.com/office/drawing/2014/main" id="{E0372BEB-4519-4378-B69E-481BE501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5" y="3864337"/>
            <a:ext cx="35147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D9C0F61-3F8C-44AB-846C-4E539579C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5A2FBD5E-BFA2-4945-8527-96AC1013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3" y="5984542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AEE614-9CEA-4D35-9A77-37AA1FA2D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729" y="6215530"/>
            <a:ext cx="1511808" cy="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5394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CE969585-36E8-4CCB-AB63-0C9F7DD25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376180">
            <a:off x="1182803" y="-2067174"/>
            <a:ext cx="10768598" cy="10992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0D780-8B63-4A80-915B-F061D2BB0D6C}"/>
              </a:ext>
            </a:extLst>
          </p:cNvPr>
          <p:cNvSpPr txBox="1"/>
          <p:nvPr/>
        </p:nvSpPr>
        <p:spPr>
          <a:xfrm>
            <a:off x="3059083" y="1772459"/>
            <a:ext cx="4307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dirty="0"/>
              <a:t>Can muscle strength predict running related injury?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5AC1E484-032F-4E4A-972E-1BFB7555D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4684" y="1079269"/>
            <a:ext cx="914400" cy="9144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0E5A834-C356-4C8C-BBFB-FD6403FED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6EBBA3B9-5C13-4E1A-B22A-F8B8B0EB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3" y="5984542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B5F45-D131-4B57-8B83-88A91AD72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192" y="6098194"/>
            <a:ext cx="1511808" cy="6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1492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F7D8BA-C849-4958-A94A-96F9F4E34E06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89443016"/>
              </p:ext>
            </p:extLst>
          </p:nvPr>
        </p:nvGraphicFramePr>
        <p:xfrm>
          <a:off x="213014" y="0"/>
          <a:ext cx="10556111" cy="662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29AB8-65B8-46A5-8233-CF62EB841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1600" y="449981"/>
            <a:ext cx="3200400" cy="3291840"/>
          </a:xfrm>
        </p:spPr>
        <p:txBody>
          <a:bodyPr>
            <a:normAutofit/>
          </a:bodyPr>
          <a:lstStyle/>
          <a:p>
            <a:r>
              <a:rPr lang="en-IE" sz="5400" b="1" dirty="0">
                <a:solidFill>
                  <a:srgbClr val="C00000"/>
                </a:solidFill>
              </a:rPr>
              <a:t>Methods</a:t>
            </a:r>
            <a:endParaRPr lang="en-IE" sz="54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A2E82E5-D774-4940-89C1-35CC5ED59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6137266"/>
            <a:ext cx="928645" cy="629920"/>
          </a:xfrm>
          <a:prstGeom prst="rect">
            <a:avLst/>
          </a:prstGeom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412EA3BF-D7DC-43F9-8B8A-4B184C67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3" y="5984542"/>
            <a:ext cx="1330202" cy="8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4127766-0C9C-419C-A15B-B67D9B27C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17" y="3762459"/>
            <a:ext cx="2321655" cy="3095540"/>
          </a:xfrm>
          <a:prstGeom prst="rect">
            <a:avLst/>
          </a:prstGeom>
        </p:spPr>
      </p:pic>
      <p:pic>
        <p:nvPicPr>
          <p:cNvPr id="13" name="Picture 12" descr="A person sitting in a chair&#10;&#10;Description automatically generated">
            <a:extLst>
              <a:ext uri="{FF2B5EF4-FFF2-40B4-BE49-F238E27FC236}">
                <a16:creationId xmlns:a16="http://schemas.microsoft.com/office/drawing/2014/main" id="{3275C0A2-C21F-4600-9C7D-B42B232EC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78" y="3771704"/>
            <a:ext cx="2321655" cy="3095540"/>
          </a:xfrm>
          <a:prstGeom prst="rect">
            <a:avLst/>
          </a:prstGeom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9C9A616-AB9C-430D-832C-6AD2309C1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8" y="3771704"/>
            <a:ext cx="2321655" cy="3095540"/>
          </a:xfrm>
          <a:prstGeom prst="rect">
            <a:avLst/>
          </a:prstGeom>
        </p:spPr>
      </p:pic>
      <p:pic>
        <p:nvPicPr>
          <p:cNvPr id="11" name="Picture 10" descr="A pair of feet wearing blue shoes&#10;&#10;Description automatically generated">
            <a:extLst>
              <a:ext uri="{FF2B5EF4-FFF2-40B4-BE49-F238E27FC236}">
                <a16:creationId xmlns:a16="http://schemas.microsoft.com/office/drawing/2014/main" id="{6F12ED8A-0A8B-4464-96FE-882F5A7489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65" y="3771704"/>
            <a:ext cx="2314722" cy="3086296"/>
          </a:xfrm>
          <a:prstGeom prst="rect">
            <a:avLst/>
          </a:prstGeom>
        </p:spPr>
      </p:pic>
      <p:pic>
        <p:nvPicPr>
          <p:cNvPr id="9" name="Picture 8" descr="A picture containing person, floor, indoor, sitting&#10;&#10;Description automatically generated">
            <a:extLst>
              <a:ext uri="{FF2B5EF4-FFF2-40B4-BE49-F238E27FC236}">
                <a16:creationId xmlns:a16="http://schemas.microsoft.com/office/drawing/2014/main" id="{488089CC-8F1A-4E7B-B8A2-C4014E8582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52" y="3721181"/>
            <a:ext cx="2337134" cy="31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58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Microsoft Office PowerPoint</Application>
  <PresentationFormat>Widescreen</PresentationFormat>
  <Paragraphs>183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Wingdings</vt:lpstr>
      <vt:lpstr>Wood Type</vt:lpstr>
      <vt:lpstr>A Prospective Investigation of the Association Between Isometric Muscle Strength and Running Related Injury Among Novice and Recreational Runners.</vt:lpstr>
      <vt:lpstr>PowerPoint Presentation</vt:lpstr>
      <vt:lpstr>PowerPoint Presentation</vt:lpstr>
      <vt:lpstr>PowerPoint Presentation</vt:lpstr>
      <vt:lpstr>Why study muscle strength?</vt:lpstr>
      <vt:lpstr>Why study muscle strength?</vt:lpstr>
      <vt:lpstr>Why study muscle strength?</vt:lpstr>
      <vt:lpstr>PowerPoint Presentation</vt:lpstr>
      <vt:lpstr>PowerPoint Presentation</vt:lpstr>
      <vt:lpstr>Results</vt:lpstr>
      <vt:lpstr>Results</vt:lpstr>
      <vt:lpstr>Results</vt:lpstr>
      <vt:lpstr>Discussion</vt:lpstr>
      <vt:lpstr>Take Home Messages</vt:lpstr>
      <vt:lpstr>Acknowledgments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Prospective Investigation of the Association Between Isometric Muscle Strength and Running Related Injury Among Novice and Recreational Runners.</dc:title>
  <dc:creator>Sarah Dillon</dc:creator>
  <cp:lastModifiedBy>Sarah Dillon</cp:lastModifiedBy>
  <cp:revision>48</cp:revision>
  <dcterms:created xsi:type="dcterms:W3CDTF">2019-06-21T16:11:36Z</dcterms:created>
  <dcterms:modified xsi:type="dcterms:W3CDTF">2019-07-02T12:37:17Z</dcterms:modified>
</cp:coreProperties>
</file>