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9" r:id="rId4"/>
    <p:sldId id="281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65" r:id="rId13"/>
    <p:sldId id="280" r:id="rId14"/>
    <p:sldId id="267" r:id="rId15"/>
    <p:sldId id="283" r:id="rId16"/>
    <p:sldId id="284" r:id="rId17"/>
    <p:sldId id="285" r:id="rId18"/>
    <p:sldId id="282" r:id="rId19"/>
    <p:sldId id="271" r:id="rId20"/>
    <p:sldId id="272" r:id="rId21"/>
    <p:sldId id="274" r:id="rId22"/>
    <p:sldId id="275" r:id="rId23"/>
    <p:sldId id="277" r:id="rId24"/>
    <p:sldId id="278" r:id="rId25"/>
    <p:sldId id="276" r:id="rId26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628" autoAdjust="0"/>
  </p:normalViewPr>
  <p:slideViewPr>
    <p:cSldViewPr>
      <p:cViewPr varScale="1">
        <p:scale>
          <a:sx n="67" d="100"/>
          <a:sy n="67" d="100"/>
        </p:scale>
        <p:origin x="-3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line3D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East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45.4</c:v>
                </c:pt>
                <c:pt idx="1">
                  <c:v>26.6</c:v>
                </c:pt>
                <c:pt idx="2">
                  <c:v>44.1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16.3</c:v>
                </c:pt>
                <c:pt idx="1">
                  <c:v>22.8</c:v>
                </c:pt>
                <c:pt idx="2">
                  <c:v>22.1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0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211712"/>
        <c:axId val="96213248"/>
        <c:axId val="80385792"/>
      </c:line3DChart>
      <c:catAx>
        <c:axId val="96211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6213248"/>
        <c:crosses val="autoZero"/>
        <c:auto val="1"/>
        <c:lblAlgn val="ctr"/>
        <c:lblOffset val="100"/>
        <c:noMultiLvlLbl val="0"/>
      </c:catAx>
      <c:valAx>
        <c:axId val="962132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6211712"/>
        <c:crosses val="autoZero"/>
        <c:crossBetween val="between"/>
      </c:valAx>
      <c:serAx>
        <c:axId val="80385792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crossAx val="96213248"/>
        <c:crosses val="autoZero"/>
      </c:ser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East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77.099999999999994</c:v>
                </c:pt>
                <c:pt idx="1">
                  <c:v>66.3</c:v>
                </c:pt>
                <c:pt idx="2">
                  <c:v>56.3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62.6</c:v>
                </c:pt>
                <c:pt idx="1">
                  <c:v>70.2</c:v>
                </c:pt>
                <c:pt idx="2">
                  <c:v>44.6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311168"/>
        <c:axId val="96312704"/>
      </c:lineChart>
      <c:catAx>
        <c:axId val="9631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6312704"/>
        <c:crosses val="autoZero"/>
        <c:auto val="1"/>
        <c:lblAlgn val="ctr"/>
        <c:lblOffset val="100"/>
        <c:noMultiLvlLbl val="0"/>
      </c:catAx>
      <c:valAx>
        <c:axId val="96312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63111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East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21.1</c:v>
                </c:pt>
                <c:pt idx="1">
                  <c:v>31.4</c:v>
                </c:pt>
                <c:pt idx="2">
                  <c:v>33.200000000000003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31.5</c:v>
                </c:pt>
                <c:pt idx="1">
                  <c:v>29.1</c:v>
                </c:pt>
                <c:pt idx="2">
                  <c:v>44.3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988800"/>
        <c:axId val="98990336"/>
      </c:lineChart>
      <c:catAx>
        <c:axId val="9898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8990336"/>
        <c:crosses val="autoZero"/>
        <c:auto val="1"/>
        <c:lblAlgn val="ctr"/>
        <c:lblOffset val="100"/>
        <c:noMultiLvlLbl val="0"/>
      </c:catAx>
      <c:valAx>
        <c:axId val="98990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89888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East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1.8</c:v>
                </c:pt>
                <c:pt idx="1">
                  <c:v>2.2999999999999998</c:v>
                </c:pt>
                <c:pt idx="2">
                  <c:v>10.5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5.9</c:v>
                </c:pt>
                <c:pt idx="1">
                  <c:v>0.7</c:v>
                </c:pt>
                <c:pt idx="2">
                  <c:v>11.5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031936"/>
        <c:axId val="107041920"/>
      </c:lineChart>
      <c:catAx>
        <c:axId val="10703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7041920"/>
        <c:crosses val="autoZero"/>
        <c:auto val="1"/>
        <c:lblAlgn val="ctr"/>
        <c:lblOffset val="100"/>
        <c:noMultiLvlLbl val="0"/>
      </c:catAx>
      <c:valAx>
        <c:axId val="107041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03193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</c:v>
                </c:pt>
                <c:pt idx="1">
                  <c:v>14.6</c:v>
                </c:pt>
                <c:pt idx="2">
                  <c:v>22.5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East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1997</c:v>
                </c:pt>
                <c:pt idx="2">
                  <c:v>1999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8.9</c:v>
                </c:pt>
                <c:pt idx="1">
                  <c:v>14</c:v>
                </c:pt>
                <c:pt idx="2">
                  <c:v>16.399999999999999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075840"/>
        <c:axId val="107077632"/>
      </c:lineChart>
      <c:catAx>
        <c:axId val="107075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7077632"/>
        <c:crosses val="autoZero"/>
        <c:auto val="1"/>
        <c:lblAlgn val="ctr"/>
        <c:lblOffset val="100"/>
        <c:noMultiLvlLbl val="0"/>
      </c:catAx>
      <c:valAx>
        <c:axId val="107077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0758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4AEA0-277F-4650-AF22-84D6D4CE638E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142E4-E429-4AA0-8B06-7ACDE3B61D2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09283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DBF4E-E573-4749-9FA9-A90DAAC4B7E6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3A5B2-391D-4B68-A344-8CCEADB2D0C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4994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err="1" smtClean="0"/>
              <a:t>Neubauer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3A5B2-391D-4B68-A344-8CCEADB2D0CE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9288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Rhetoric v reality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3A5B2-391D-4B68-A344-8CCEADB2D0CE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4816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 smtClean="0"/>
              <a:t>e.g</a:t>
            </a:r>
            <a:r>
              <a:rPr lang="en-GB" dirty="0" smtClean="0"/>
              <a:t> repeat the </a:t>
            </a:r>
            <a:r>
              <a:rPr lang="en-GB" dirty="0" err="1" smtClean="0"/>
              <a:t>CivEd</a:t>
            </a:r>
            <a:r>
              <a:rPr lang="en-GB" dirty="0" smtClean="0"/>
              <a:t> study conducted in 1999 by the IEA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13A5B2-391D-4B68-A344-8CCEADB2D0CE}" type="slidenum">
              <a:rPr lang="en-IE" smtClean="0"/>
              <a:t>22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7552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I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E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I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E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E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15BDDA4-EEF9-4177-8522-A007D6B64B67}" type="datetimeFigureOut">
              <a:rPr lang="en-IE" smtClean="0"/>
              <a:t>05/12/2013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E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5A63531-80D3-4CA4-812F-F558B5E8D4F4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IE" dirty="0" smtClean="0">
                <a:solidFill>
                  <a:srgbClr val="7030A0"/>
                </a:solidFill>
              </a:rPr>
              <a:t>Political education in post-transition states</a:t>
            </a:r>
            <a:endParaRPr lang="en-IE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r>
              <a:rPr lang="en-IE" dirty="0" smtClean="0">
                <a:solidFill>
                  <a:srgbClr val="7030A0"/>
                </a:solidFill>
              </a:rPr>
              <a:t>The case of (East-)Germany</a:t>
            </a:r>
          </a:p>
          <a:p>
            <a:endParaRPr lang="en-IE" dirty="0">
              <a:solidFill>
                <a:srgbClr val="7030A0"/>
              </a:solidFill>
            </a:endParaRPr>
          </a:p>
          <a:p>
            <a:r>
              <a:rPr lang="en-IE" dirty="0" smtClean="0">
                <a:solidFill>
                  <a:srgbClr val="7030A0"/>
                </a:solidFill>
              </a:rPr>
              <a:t>Jennifer </a:t>
            </a:r>
            <a:r>
              <a:rPr lang="en-IE" dirty="0" err="1" smtClean="0">
                <a:solidFill>
                  <a:srgbClr val="7030A0"/>
                </a:solidFill>
              </a:rPr>
              <a:t>Bruen</a:t>
            </a:r>
            <a:r>
              <a:rPr lang="en-IE" dirty="0">
                <a:solidFill>
                  <a:srgbClr val="7030A0"/>
                </a:solidFill>
              </a:rPr>
              <a:t> </a:t>
            </a:r>
          </a:p>
        </p:txBody>
      </p:sp>
      <p:pic>
        <p:nvPicPr>
          <p:cNvPr id="4" name="Picture 3" descr="DCUr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48680"/>
            <a:ext cx="3052936" cy="2016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301208"/>
            <a:ext cx="14859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22165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Items selected from </a:t>
            </a:r>
            <a:r>
              <a:rPr lang="en-IE" b="1" dirty="0" err="1" smtClean="0"/>
              <a:t>wvs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7467600" cy="4845152"/>
          </a:xfrm>
          <a:ln>
            <a:solidFill>
              <a:srgbClr val="7030A0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E" sz="4500" dirty="0" smtClean="0"/>
              <a:t>Attitudes towards politics and society</a:t>
            </a:r>
          </a:p>
          <a:p>
            <a:pPr marL="0" indent="0">
              <a:buNone/>
            </a:pPr>
            <a:endParaRPr lang="en-IE" dirty="0" smtClean="0"/>
          </a:p>
          <a:p>
            <a:r>
              <a:rPr lang="en-IE" sz="3400" b="1" dirty="0">
                <a:solidFill>
                  <a:srgbClr val="7030A0"/>
                </a:solidFill>
              </a:rPr>
              <a:t>W</a:t>
            </a:r>
            <a:r>
              <a:rPr lang="en-IE" sz="3400" b="1" dirty="0" smtClean="0">
                <a:solidFill>
                  <a:srgbClr val="7030A0"/>
                </a:solidFill>
              </a:rPr>
              <a:t>hich of the following is the most important?</a:t>
            </a:r>
          </a:p>
          <a:p>
            <a:pPr lvl="2"/>
            <a:r>
              <a:rPr lang="en-IE" sz="3200" b="1" dirty="0" smtClean="0">
                <a:solidFill>
                  <a:srgbClr val="FF0000"/>
                </a:solidFill>
              </a:rPr>
              <a:t>Maintaining order </a:t>
            </a:r>
            <a:r>
              <a:rPr lang="en-IE" sz="3200" b="1" dirty="0" smtClean="0"/>
              <a:t>in the nation </a:t>
            </a:r>
          </a:p>
          <a:p>
            <a:pPr lvl="2"/>
            <a:r>
              <a:rPr lang="en-IE" sz="3200" b="1" dirty="0" smtClean="0">
                <a:solidFill>
                  <a:srgbClr val="FF0000"/>
                </a:solidFill>
              </a:rPr>
              <a:t>Giving people more say</a:t>
            </a:r>
            <a:r>
              <a:rPr lang="en-IE" sz="3200" b="1" dirty="0" smtClean="0"/>
              <a:t>.</a:t>
            </a:r>
          </a:p>
          <a:p>
            <a:pPr lvl="2"/>
            <a:endParaRPr lang="en-IE" sz="2900" b="1" dirty="0" smtClean="0"/>
          </a:p>
          <a:p>
            <a:pPr lvl="2"/>
            <a:endParaRPr lang="en-IE" b="1" dirty="0" smtClean="0"/>
          </a:p>
          <a:p>
            <a:pPr marL="434340" indent="-342900"/>
            <a:r>
              <a:rPr lang="en-IE" sz="3400" b="1" dirty="0" smtClean="0">
                <a:solidFill>
                  <a:srgbClr val="7030A0"/>
                </a:solidFill>
              </a:rPr>
              <a:t>Would greater respect for authority be:</a:t>
            </a:r>
          </a:p>
          <a:p>
            <a:pPr marL="800100" lvl="1" indent="-342900"/>
            <a:r>
              <a:rPr lang="en-IE" sz="2900" b="1" dirty="0"/>
              <a:t>A</a:t>
            </a:r>
            <a:r>
              <a:rPr lang="en-IE" sz="2900" b="1" dirty="0" smtClean="0"/>
              <a:t> good thing - A bad thing - Or don’t you mind?</a:t>
            </a:r>
          </a:p>
          <a:p>
            <a:pPr marL="800100" lvl="1" indent="-342900"/>
            <a:endParaRPr lang="en-IE" b="1" dirty="0" smtClean="0"/>
          </a:p>
          <a:p>
            <a:pPr marL="800100" lvl="1" indent="-342900"/>
            <a:endParaRPr lang="en-IE" b="1" dirty="0" smtClean="0"/>
          </a:p>
          <a:p>
            <a:pPr marL="434340" indent="-342900"/>
            <a:r>
              <a:rPr lang="en-IE" sz="3400" b="1" dirty="0" smtClean="0">
                <a:solidFill>
                  <a:srgbClr val="7030A0"/>
                </a:solidFill>
              </a:rPr>
              <a:t>How interested would you say you are in politics?</a:t>
            </a:r>
          </a:p>
          <a:p>
            <a:pPr marL="800100" lvl="1" indent="-342900"/>
            <a:r>
              <a:rPr lang="en-IE" sz="2900" b="1" dirty="0" smtClean="0"/>
              <a:t>Very – Somewhat – Not very – Not at all </a:t>
            </a:r>
            <a:r>
              <a:rPr lang="en-I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73777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Selected Items from </a:t>
            </a:r>
            <a:r>
              <a:rPr lang="en-IE" b="1" dirty="0" err="1" smtClean="0"/>
              <a:t>wvs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sz="2800" b="1" dirty="0" smtClean="0"/>
              <a:t>Previous political action </a:t>
            </a:r>
            <a:r>
              <a:rPr lang="en-IE" sz="2800" b="1" dirty="0"/>
              <a:t>&amp;</a:t>
            </a:r>
            <a:r>
              <a:rPr lang="en-IE" sz="2800" b="1" dirty="0" smtClean="0"/>
              <a:t> future political intentions</a:t>
            </a:r>
          </a:p>
          <a:p>
            <a:pPr marL="0" indent="0">
              <a:buNone/>
            </a:pPr>
            <a:endParaRPr lang="en-IE" sz="2800" dirty="0"/>
          </a:p>
          <a:p>
            <a:pPr lvl="1"/>
            <a:r>
              <a:rPr lang="en-GB" sz="2500" b="1" dirty="0" smtClean="0">
                <a:solidFill>
                  <a:schemeClr val="accent1"/>
                </a:solidFill>
              </a:rPr>
              <a:t>Signing a petition</a:t>
            </a:r>
          </a:p>
          <a:p>
            <a:pPr lvl="1"/>
            <a:r>
              <a:rPr lang="en-GB" sz="2500" b="1" dirty="0" smtClean="0">
                <a:solidFill>
                  <a:schemeClr val="accent1"/>
                </a:solidFill>
              </a:rPr>
              <a:t>Attending lawful demonstrations</a:t>
            </a:r>
          </a:p>
          <a:p>
            <a:pPr lvl="1"/>
            <a:r>
              <a:rPr lang="en-GB" sz="2500" b="1" dirty="0" smtClean="0">
                <a:solidFill>
                  <a:schemeClr val="accent1"/>
                </a:solidFill>
              </a:rPr>
              <a:t>Joining in boycotts</a:t>
            </a:r>
          </a:p>
          <a:p>
            <a:pPr lvl="1"/>
            <a:endParaRPr lang="en-GB" sz="2500" b="1" dirty="0" smtClean="0">
              <a:solidFill>
                <a:schemeClr val="accent1"/>
              </a:solidFill>
            </a:endParaRPr>
          </a:p>
          <a:p>
            <a:pPr marL="365760" lvl="1" indent="0">
              <a:buNone/>
            </a:pPr>
            <a:r>
              <a:rPr lang="en-GB" sz="2400" b="1" dirty="0" smtClean="0">
                <a:solidFill>
                  <a:srgbClr val="7030A0"/>
                </a:solidFill>
              </a:rPr>
              <a:t>Actually done – Might do – Would never do</a:t>
            </a:r>
            <a:endParaRPr lang="en-IE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706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b="1" dirty="0" smtClean="0">
                <a:solidFill>
                  <a:schemeClr val="accent3"/>
                </a:solidFill>
              </a:rPr>
              <a:t>Maintaining order </a:t>
            </a:r>
            <a:r>
              <a:rPr lang="en-IE" b="1" dirty="0" smtClean="0"/>
              <a:t>v </a:t>
            </a:r>
            <a:r>
              <a:rPr lang="en-IE" b="1" dirty="0" smtClean="0">
                <a:solidFill>
                  <a:srgbClr val="0070C0"/>
                </a:solidFill>
              </a:rPr>
              <a:t>giving people more say</a:t>
            </a:r>
            <a:endParaRPr lang="en-IE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11547375"/>
              </p:ext>
            </p:extLst>
          </p:nvPr>
        </p:nvGraphicFramePr>
        <p:xfrm>
          <a:off x="539552" y="1522413"/>
          <a:ext cx="7560840" cy="508377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24136"/>
                <a:gridCol w="1152128"/>
                <a:gridCol w="1008112"/>
                <a:gridCol w="936104"/>
                <a:gridCol w="1152128"/>
                <a:gridCol w="1224136"/>
                <a:gridCol w="864096"/>
              </a:tblGrid>
              <a:tr h="5571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Year/item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tx1"/>
                          </a:solidFill>
                          <a:effectLst/>
                        </a:rPr>
                        <a:t>1990</a:t>
                      </a:r>
                      <a:endParaRPr lang="en-IE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1997</a:t>
                      </a:r>
                      <a:endParaRPr lang="en-IE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1999</a:t>
                      </a:r>
                      <a:endParaRPr lang="en-IE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60141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Region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</a:rPr>
                        <a:t>Eastern Germany</a:t>
                      </a:r>
                      <a:endParaRPr lang="en-IE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Western Germany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Eastern Germany</a:t>
                      </a:r>
                      <a:endParaRPr lang="en-IE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</a:rPr>
                        <a:t>Western Germany</a:t>
                      </a:r>
                      <a:endParaRPr lang="en-IE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Eastern Germany</a:t>
                      </a:r>
                      <a:endParaRPr lang="en-IE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Western Germany</a:t>
                      </a:r>
                      <a:endParaRPr lang="en-IE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</a:tr>
              <a:tr h="157857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</a:rPr>
                        <a:t>Maintaining order  </a:t>
                      </a:r>
                      <a:endParaRPr lang="en-IE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E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</a:rPr>
                        <a:t>25.7</a:t>
                      </a:r>
                      <a:endParaRPr lang="en-IE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23.7</a:t>
                      </a:r>
                      <a:endParaRPr lang="en-IE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E" sz="2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solidFill>
                            <a:schemeClr val="tx1"/>
                          </a:solidFill>
                          <a:effectLst/>
                        </a:rPr>
                        <a:t>19.8</a:t>
                      </a:r>
                      <a:endParaRPr lang="en-IE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</a:t>
                      </a:r>
                      <a:endParaRPr lang="en-IE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</a:rPr>
                        <a:t>37.6</a:t>
                      </a:r>
                      <a:endParaRPr lang="en-IE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26.8</a:t>
                      </a:r>
                      <a:endParaRPr lang="en-IE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</a:tr>
              <a:tr h="1392994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</a:rPr>
                        <a:t>Giving people more say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GB" sz="2400" b="1" dirty="0" smtClean="0">
                          <a:solidFill>
                            <a:schemeClr val="tx1"/>
                          </a:solidFill>
                          <a:effectLst/>
                        </a:rPr>
                        <a:t>42.6</a:t>
                      </a:r>
                      <a:endParaRPr lang="en-IE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31.7</a:t>
                      </a:r>
                      <a:endParaRPr lang="en-IE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/>
                          </a:solidFill>
                          <a:effectLst/>
                        </a:rPr>
                        <a:t>52.9</a:t>
                      </a:r>
                      <a:endParaRPr lang="en-IE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49.5</a:t>
                      </a:r>
                      <a:endParaRPr lang="en-IE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34.6</a:t>
                      </a:r>
                      <a:endParaRPr lang="en-IE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41.3</a:t>
                      </a:r>
                      <a:endParaRPr lang="en-IE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0920" marR="6092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87525" y="1106915"/>
            <a:ext cx="2231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endParaRPr kumimoji="0" lang="en-IE" altLang="zh-TW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8436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7030A0"/>
                </a:solidFill>
              </a:rPr>
              <a:t>Would greater respect for authority be a good thing?</a:t>
            </a:r>
            <a:endParaRPr lang="en-IE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02483148"/>
              </p:ext>
            </p:extLst>
          </p:nvPr>
        </p:nvGraphicFramePr>
        <p:xfrm>
          <a:off x="467544" y="16288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95524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en-GB" b="1" dirty="0" smtClean="0"/>
              <a:t>Level of </a:t>
            </a:r>
            <a:r>
              <a:rPr lang="en-GB" b="1" dirty="0" smtClean="0">
                <a:solidFill>
                  <a:srgbClr val="7030A0"/>
                </a:solidFill>
              </a:rPr>
              <a:t>interest</a:t>
            </a:r>
            <a:r>
              <a:rPr lang="en-GB" b="1" dirty="0" smtClean="0"/>
              <a:t> in </a:t>
            </a:r>
            <a:r>
              <a:rPr lang="en-GB" b="1" dirty="0"/>
              <a:t>politics? </a:t>
            </a:r>
            <a:endParaRPr lang="en-IE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0157510"/>
              </p:ext>
            </p:extLst>
          </p:nvPr>
        </p:nvGraphicFramePr>
        <p:xfrm>
          <a:off x="611560" y="1268761"/>
          <a:ext cx="7488832" cy="5127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9456"/>
                <a:gridCol w="1069456"/>
                <a:gridCol w="1069456"/>
                <a:gridCol w="1069456"/>
                <a:gridCol w="1070336"/>
                <a:gridCol w="1070336"/>
                <a:gridCol w="1070336"/>
              </a:tblGrid>
              <a:tr h="84585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Year/Item</a:t>
                      </a:r>
                      <a:endParaRPr lang="en-IE" sz="9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1990</a:t>
                      </a:r>
                      <a:endParaRPr lang="en-IE" sz="2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 </a:t>
                      </a:r>
                      <a:endParaRPr lang="en-IE" sz="2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1997</a:t>
                      </a:r>
                      <a:endParaRPr lang="en-IE" sz="2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 </a:t>
                      </a:r>
                      <a:endParaRPr lang="en-IE" sz="2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1999</a:t>
                      </a:r>
                      <a:endParaRPr lang="en-IE" sz="2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IE" sz="9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</a:tr>
              <a:tr h="84585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Eastern Germany</a:t>
                      </a:r>
                      <a:endParaRPr lang="en-IE" sz="1400" b="1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Western Germany</a:t>
                      </a:r>
                      <a:endParaRPr lang="en-IE" sz="14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Eastern Germany</a:t>
                      </a:r>
                      <a:endParaRPr lang="en-IE" sz="1400" b="1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Western Germany</a:t>
                      </a:r>
                      <a:endParaRPr lang="en-IE" sz="14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Eastern Germany</a:t>
                      </a:r>
                      <a:endParaRPr lang="en-IE" sz="1400" b="1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Western Germany</a:t>
                      </a:r>
                      <a:endParaRPr lang="en-IE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</a:tr>
              <a:tr h="78943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Very</a:t>
                      </a:r>
                      <a:endParaRPr lang="en-IE" sz="12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34.2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22.2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18.7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16.4</a:t>
                      </a:r>
                      <a:endParaRPr lang="en-IE" sz="12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19.2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10.6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</a:tr>
              <a:tr h="105257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Somewhat</a:t>
                      </a:r>
                      <a:endParaRPr lang="en-IE" sz="12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49.7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40.0</a:t>
                      </a:r>
                      <a:endParaRPr lang="en-IE" sz="12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48.5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55.3</a:t>
                      </a:r>
                      <a:endParaRPr lang="en-IE" sz="12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47.1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44.1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</a:tr>
              <a:tr h="78943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Not </a:t>
                      </a:r>
                      <a:r>
                        <a:rPr lang="en-GB" sz="1200" dirty="0" smtClean="0">
                          <a:effectLst/>
                        </a:rPr>
                        <a:t>very</a:t>
                      </a:r>
                      <a:endParaRPr lang="en-IE" sz="12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13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30.3</a:t>
                      </a:r>
                      <a:endParaRPr lang="en-IE" sz="12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24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19.6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25.9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35.1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</a:tr>
              <a:tr h="78943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Not at </a:t>
                      </a:r>
                      <a:r>
                        <a:rPr lang="en-GB" sz="1200" dirty="0" smtClean="0">
                          <a:effectLst/>
                        </a:rPr>
                        <a:t>all</a:t>
                      </a:r>
                      <a:endParaRPr lang="en-IE" sz="12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</a:rPr>
                        <a:t>3.2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7.5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8.8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8.7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r>
                        <a:rPr lang="en-GB" sz="1800" b="1" dirty="0" smtClean="0">
                          <a:effectLst/>
                        </a:rPr>
                        <a:t>7.8</a:t>
                      </a:r>
                      <a:endParaRPr lang="en-IE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10.2</a:t>
                      </a:r>
                      <a:endParaRPr lang="en-IE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3753" marR="537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7817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Have signed a </a:t>
            </a:r>
            <a:r>
              <a:rPr lang="en-IE" b="1" dirty="0" smtClean="0">
                <a:solidFill>
                  <a:srgbClr val="7030A0"/>
                </a:solidFill>
              </a:rPr>
              <a:t>petition</a:t>
            </a:r>
            <a:endParaRPr lang="en-IE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17840970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12254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Might sign a petition</a:t>
            </a:r>
            <a:endParaRPr lang="en-IE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84954667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76197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Would never sign a petition</a:t>
            </a:r>
            <a:endParaRPr lang="en-IE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29959999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98777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Would never Attend lawful demonstrations</a:t>
            </a:r>
            <a:endParaRPr lang="en-IE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35761238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5812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Political action: </a:t>
            </a:r>
            <a:r>
              <a:rPr lang="en-IE" b="1" dirty="0" smtClean="0">
                <a:solidFill>
                  <a:srgbClr val="7030A0"/>
                </a:solidFill>
              </a:rPr>
              <a:t>joining in boycotts</a:t>
            </a:r>
            <a:endParaRPr lang="en-IE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78107555"/>
              </p:ext>
            </p:extLst>
          </p:nvPr>
        </p:nvGraphicFramePr>
        <p:xfrm>
          <a:off x="539553" y="1659572"/>
          <a:ext cx="7488833" cy="4754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80881"/>
                <a:gridCol w="1066820"/>
                <a:gridCol w="1067699"/>
                <a:gridCol w="1067699"/>
                <a:gridCol w="1068578"/>
                <a:gridCol w="1068578"/>
                <a:gridCol w="106857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Year/item</a:t>
                      </a:r>
                      <a:endParaRPr lang="en-IE" sz="12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1990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1997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1999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Eastern Germany</a:t>
                      </a:r>
                      <a:endParaRPr lang="en-IE" sz="12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Western Germany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Eastern Germany</a:t>
                      </a:r>
                      <a:endParaRPr lang="en-IE" sz="12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Western Germany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Eastern Germany</a:t>
                      </a:r>
                      <a:endParaRPr lang="en-IE" sz="12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Western Germany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Have done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IE" sz="2000" b="1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5.3</a:t>
                      </a:r>
                      <a:endParaRPr lang="en-IE" sz="2000" b="1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15.8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22.6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18.5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8.3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10.7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Might do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IE" sz="2000" b="1" dirty="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42.8</a:t>
                      </a:r>
                      <a:endParaRPr lang="en-IE" sz="20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48.4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51.8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63.7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44.5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54.5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IE" sz="1200" dirty="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Would never do</a:t>
                      </a:r>
                      <a:endParaRPr lang="en-IE" sz="12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IE" sz="2000" b="1" dirty="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51.9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35.7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25.6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IE" sz="120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17.8</a:t>
                      </a:r>
                      <a:endParaRPr lang="en-IE" sz="12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</a:rPr>
                        <a:t>47.2</a:t>
                      </a:r>
                      <a:endParaRPr lang="en-IE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IE" sz="1200" dirty="0">
                        <a:effectLst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34.8</a:t>
                      </a:r>
                      <a:endParaRPr lang="en-IE" sz="12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68405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Hypothesis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en-IE" sz="3200" dirty="0" smtClean="0"/>
              <a:t>Regions </a:t>
            </a:r>
            <a:r>
              <a:rPr lang="en-IE" sz="3200" b="1" dirty="0"/>
              <a:t>post transition from dictatorship to </a:t>
            </a:r>
            <a:r>
              <a:rPr lang="en-IE" sz="3200" b="1" dirty="0" smtClean="0"/>
              <a:t>democracy</a:t>
            </a:r>
            <a:r>
              <a:rPr lang="en-IE" sz="3200" dirty="0"/>
              <a:t> </a:t>
            </a:r>
            <a:r>
              <a:rPr lang="en-IE" sz="3200" dirty="0" smtClean="0"/>
              <a:t>engage </a:t>
            </a:r>
            <a:r>
              <a:rPr lang="en-IE" sz="3200" dirty="0"/>
              <a:t>in a </a:t>
            </a:r>
            <a:r>
              <a:rPr lang="en-IE" sz="3200" b="1" dirty="0">
                <a:solidFill>
                  <a:srgbClr val="7030A0"/>
                </a:solidFill>
              </a:rPr>
              <a:t>more limited form of political education </a:t>
            </a:r>
            <a:r>
              <a:rPr lang="en-IE" sz="3200" dirty="0"/>
              <a:t>focussing on the transmission of </a:t>
            </a:r>
            <a:r>
              <a:rPr lang="en-IE" sz="3200" dirty="0" smtClean="0"/>
              <a:t>declarative knowledge resulting in </a:t>
            </a:r>
            <a:r>
              <a:rPr lang="en-IE" sz="3200" b="1" dirty="0" smtClean="0">
                <a:solidFill>
                  <a:srgbClr val="7030A0"/>
                </a:solidFill>
              </a:rPr>
              <a:t>less politically active citizens</a:t>
            </a:r>
            <a:r>
              <a:rPr lang="en-IE" sz="3200" dirty="0"/>
              <a:t>.</a:t>
            </a:r>
            <a:endParaRPr lang="en-IE" sz="3200" dirty="0" smtClean="0"/>
          </a:p>
          <a:p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11412418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467600" cy="108012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/>
            </a:r>
            <a:br>
              <a:rPr lang="en-GB" dirty="0" smtClean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/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Attitudinal outcomes: 1990-1999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7467600" cy="477314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IE" b="1" dirty="0" smtClean="0">
                <a:solidFill>
                  <a:srgbClr val="7030A0"/>
                </a:solidFill>
              </a:rPr>
              <a:t>1990 - Attitudes among 15-29 year olds reflect strong desire for transformation </a:t>
            </a:r>
            <a:r>
              <a:rPr lang="en-IE" b="1" dirty="0">
                <a:solidFill>
                  <a:srgbClr val="7030A0"/>
                </a:solidFill>
              </a:rPr>
              <a:t>&amp;</a:t>
            </a:r>
            <a:r>
              <a:rPr lang="en-IE" b="1" dirty="0" smtClean="0">
                <a:solidFill>
                  <a:srgbClr val="7030A0"/>
                </a:solidFill>
              </a:rPr>
              <a:t> political change:</a:t>
            </a:r>
          </a:p>
          <a:p>
            <a:pPr lvl="1"/>
            <a:r>
              <a:rPr lang="en-IE" dirty="0" smtClean="0"/>
              <a:t>Strong support for </a:t>
            </a:r>
            <a:r>
              <a:rPr lang="en-IE" b="1" dirty="0" smtClean="0">
                <a:solidFill>
                  <a:schemeClr val="accent1">
                    <a:lumMod val="75000"/>
                  </a:schemeClr>
                </a:solidFill>
              </a:rPr>
              <a:t>giving people more say </a:t>
            </a:r>
            <a:r>
              <a:rPr lang="en-IE" dirty="0" smtClean="0"/>
              <a:t>in first half of decade. Falls away at expense of </a:t>
            </a:r>
            <a:r>
              <a:rPr lang="en-IE" b="1" dirty="0" smtClean="0">
                <a:solidFill>
                  <a:schemeClr val="accent1">
                    <a:lumMod val="75000"/>
                  </a:schemeClr>
                </a:solidFill>
              </a:rPr>
              <a:t>desire for order </a:t>
            </a:r>
            <a:r>
              <a:rPr lang="en-IE" dirty="0" smtClean="0"/>
              <a:t>in the second half.</a:t>
            </a:r>
          </a:p>
          <a:p>
            <a:pPr lvl="1"/>
            <a:r>
              <a:rPr lang="en-IE" dirty="0" smtClean="0"/>
              <a:t>Similarly </a:t>
            </a:r>
            <a:r>
              <a:rPr lang="en-IE" b="1" dirty="0" smtClean="0">
                <a:solidFill>
                  <a:schemeClr val="accent1">
                    <a:lumMod val="75000"/>
                  </a:schemeClr>
                </a:solidFill>
              </a:rPr>
              <a:t>respect for authority </a:t>
            </a:r>
            <a:r>
              <a:rPr lang="en-IE" dirty="0" smtClean="0"/>
              <a:t>drops in first half to rise again in 1999</a:t>
            </a:r>
          </a:p>
          <a:p>
            <a:pPr lvl="1"/>
            <a:r>
              <a:rPr lang="en-IE" dirty="0" smtClean="0"/>
              <a:t>Fall in the percentage </a:t>
            </a:r>
            <a:r>
              <a:rPr lang="en-IE" b="1" dirty="0" smtClean="0">
                <a:solidFill>
                  <a:schemeClr val="accent1">
                    <a:lumMod val="75000"/>
                  </a:schemeClr>
                </a:solidFill>
              </a:rPr>
              <a:t>very interested </a:t>
            </a:r>
            <a:r>
              <a:rPr lang="en-IE" dirty="0" smtClean="0"/>
              <a:t>in politics and rise in those </a:t>
            </a:r>
            <a:r>
              <a:rPr lang="en-IE" b="1" dirty="0" smtClean="0">
                <a:solidFill>
                  <a:schemeClr val="accent1">
                    <a:lumMod val="75000"/>
                  </a:schemeClr>
                </a:solidFill>
              </a:rPr>
              <a:t>not very interested</a:t>
            </a:r>
            <a:r>
              <a:rPr lang="en-IE" dirty="0" smtClean="0"/>
              <a:t>. Nonetheless higher level of interest than in the western states.</a:t>
            </a:r>
          </a:p>
          <a:p>
            <a:r>
              <a:rPr lang="en-IE" b="1" dirty="0" smtClean="0">
                <a:solidFill>
                  <a:srgbClr val="7030A0"/>
                </a:solidFill>
              </a:rPr>
              <a:t>1999 - mood shifts towards compliance and a desire for order and authority</a:t>
            </a:r>
          </a:p>
        </p:txBody>
      </p:sp>
    </p:spTree>
    <p:extLst>
      <p:ext uri="{BB962C8B-B14F-4D97-AF65-F5344CB8AC3E}">
        <p14:creationId xmlns:p14="http://schemas.microsoft.com/office/powerpoint/2010/main" val="8194837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7030A0"/>
                </a:solidFill>
              </a:rPr>
              <a:t>participatory outcomes: 1990-1999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IE" dirty="0" smtClean="0"/>
              <a:t>1990: </a:t>
            </a:r>
            <a:r>
              <a:rPr lang="en-IE" b="1" dirty="0" smtClean="0">
                <a:solidFill>
                  <a:srgbClr val="7030A0"/>
                </a:solidFill>
              </a:rPr>
              <a:t>Engagement</a:t>
            </a:r>
            <a:r>
              <a:rPr lang="en-IE" dirty="0" smtClean="0"/>
              <a:t> unsurprisingly </a:t>
            </a:r>
            <a:r>
              <a:rPr lang="en-IE" dirty="0"/>
              <a:t>high in the eastern states directly following time of </a:t>
            </a:r>
            <a:r>
              <a:rPr lang="en-IE" dirty="0" smtClean="0"/>
              <a:t>turmoil and socio-political upheaval</a:t>
            </a:r>
          </a:p>
          <a:p>
            <a:r>
              <a:rPr lang="en-IE" b="1" dirty="0" smtClean="0">
                <a:solidFill>
                  <a:srgbClr val="7030A0"/>
                </a:solidFill>
              </a:rPr>
              <a:t>Intention to engage </a:t>
            </a:r>
            <a:r>
              <a:rPr lang="en-IE" dirty="0" smtClean="0"/>
              <a:t>in the future rises then falls over the decade in the eastern states generally ending below that of the western states. </a:t>
            </a:r>
          </a:p>
          <a:p>
            <a:r>
              <a:rPr lang="en-IE" dirty="0" smtClean="0"/>
              <a:t>Increase in the number who </a:t>
            </a:r>
            <a:r>
              <a:rPr lang="en-IE" b="1" dirty="0" smtClean="0">
                <a:solidFill>
                  <a:srgbClr val="7030A0"/>
                </a:solidFill>
              </a:rPr>
              <a:t>would never engage </a:t>
            </a:r>
            <a:r>
              <a:rPr lang="en-IE" dirty="0" smtClean="0"/>
              <a:t>in both states – potentially a warning signal</a:t>
            </a:r>
          </a:p>
          <a:p>
            <a:r>
              <a:rPr lang="en-IE" b="1" dirty="0" smtClean="0">
                <a:solidFill>
                  <a:srgbClr val="7030A0"/>
                </a:solidFill>
              </a:rPr>
              <a:t>Cultural factors </a:t>
            </a:r>
            <a:r>
              <a:rPr lang="en-IE" dirty="0" smtClean="0"/>
              <a:t>around acceptability of forms of political engagement potentially a confounding factor. 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377176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  <a:effectLst>
            <a:reflection blurRad="6350" stA="50000" endA="300" endPos="90000" dir="5400000" sy="-100000" algn="bl" rotWithShape="0"/>
          </a:effectLst>
        </p:spPr>
        <p:txBody>
          <a:bodyPr>
            <a:normAutofit fontScale="90000"/>
          </a:bodyPr>
          <a:lstStyle/>
          <a:p>
            <a:r>
              <a:rPr lang="en-IE" b="1" dirty="0" smtClean="0">
                <a:solidFill>
                  <a:srgbClr val="7030A0"/>
                </a:solidFill>
              </a:rPr>
              <a:t/>
            </a:r>
            <a:br>
              <a:rPr lang="en-IE" b="1" dirty="0" smtClean="0">
                <a:solidFill>
                  <a:srgbClr val="7030A0"/>
                </a:solidFill>
              </a:rPr>
            </a:br>
            <a:r>
              <a:rPr lang="en-IE" b="1" dirty="0">
                <a:solidFill>
                  <a:srgbClr val="7030A0"/>
                </a:solidFill>
              </a:rPr>
              <a:t/>
            </a:r>
            <a:br>
              <a:rPr lang="en-IE" b="1" dirty="0">
                <a:solidFill>
                  <a:srgbClr val="7030A0"/>
                </a:solidFill>
              </a:rPr>
            </a:br>
            <a:r>
              <a:rPr lang="en-IE" b="1" dirty="0" smtClean="0">
                <a:solidFill>
                  <a:srgbClr val="7030A0"/>
                </a:solidFill>
              </a:rPr>
              <a:t>Conclusions</a:t>
            </a:r>
            <a:endParaRPr lang="en-IE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en-IE" b="1" dirty="0" smtClean="0">
                <a:solidFill>
                  <a:schemeClr val="accent1"/>
                </a:solidFill>
              </a:rPr>
              <a:t>Change</a:t>
            </a:r>
            <a:r>
              <a:rPr lang="en-IE" dirty="0" smtClean="0"/>
              <a:t> in states transitioning from dictatorship to democracy is </a:t>
            </a:r>
            <a:r>
              <a:rPr lang="en-IE" b="1" dirty="0" smtClean="0">
                <a:solidFill>
                  <a:srgbClr val="7030A0"/>
                </a:solidFill>
              </a:rPr>
              <a:t>fragile</a:t>
            </a:r>
            <a:r>
              <a:rPr lang="en-IE" dirty="0" smtClean="0"/>
              <a:t>.</a:t>
            </a:r>
          </a:p>
          <a:p>
            <a:pPr marL="0" indent="0">
              <a:buNone/>
            </a:pPr>
            <a:endParaRPr lang="en-IE" dirty="0" smtClean="0"/>
          </a:p>
          <a:p>
            <a:r>
              <a:rPr lang="en-IE" dirty="0"/>
              <a:t>D</a:t>
            </a:r>
            <a:r>
              <a:rPr lang="en-IE" dirty="0" smtClean="0"/>
              <a:t>anger </a:t>
            </a:r>
            <a:r>
              <a:rPr lang="en-IE" dirty="0"/>
              <a:t>of </a:t>
            </a:r>
            <a:r>
              <a:rPr lang="en-IE" b="1" dirty="0">
                <a:solidFill>
                  <a:schemeClr val="accent1"/>
                </a:solidFill>
              </a:rPr>
              <a:t>disillusionment</a:t>
            </a:r>
            <a:r>
              <a:rPr lang="en-IE" dirty="0"/>
              <a:t> </a:t>
            </a:r>
            <a:r>
              <a:rPr lang="en-IE" dirty="0" smtClean="0"/>
              <a:t>after initial </a:t>
            </a:r>
            <a:r>
              <a:rPr lang="en-IE" b="1" dirty="0" smtClean="0">
                <a:solidFill>
                  <a:srgbClr val="7030A0"/>
                </a:solidFill>
              </a:rPr>
              <a:t>euphoria</a:t>
            </a:r>
            <a:r>
              <a:rPr lang="en-IE" dirty="0" smtClean="0"/>
              <a:t>.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C</a:t>
            </a:r>
            <a:r>
              <a:rPr lang="en-IE" dirty="0" smtClean="0"/>
              <a:t>hange requires </a:t>
            </a:r>
            <a:r>
              <a:rPr lang="en-IE" b="1" dirty="0" smtClean="0">
                <a:solidFill>
                  <a:schemeClr val="accent1"/>
                </a:solidFill>
              </a:rPr>
              <a:t>monitoring</a:t>
            </a:r>
            <a:r>
              <a:rPr lang="en-IE" dirty="0" smtClean="0"/>
              <a:t> and </a:t>
            </a:r>
            <a:r>
              <a:rPr lang="en-IE" b="1" dirty="0" smtClean="0">
                <a:solidFill>
                  <a:srgbClr val="7030A0"/>
                </a:solidFill>
              </a:rPr>
              <a:t>nurturing</a:t>
            </a:r>
            <a:r>
              <a:rPr lang="en-IE" dirty="0" smtClean="0"/>
              <a:t>:</a:t>
            </a:r>
          </a:p>
          <a:p>
            <a:pPr lvl="1"/>
            <a:r>
              <a:rPr lang="en-IE" sz="2400" dirty="0" smtClean="0"/>
              <a:t> </a:t>
            </a:r>
            <a:r>
              <a:rPr lang="en-IE" sz="2400" b="1" dirty="0" smtClean="0">
                <a:solidFill>
                  <a:schemeClr val="accent1"/>
                </a:solidFill>
              </a:rPr>
              <a:t>Monitoring</a:t>
            </a:r>
            <a:r>
              <a:rPr lang="en-IE" sz="2400" dirty="0" smtClean="0"/>
              <a:t>: </a:t>
            </a:r>
            <a:r>
              <a:rPr lang="en-GB" sz="2400" dirty="0"/>
              <a:t>N</a:t>
            </a:r>
            <a:r>
              <a:rPr lang="en-GB" sz="2400" dirty="0" smtClean="0"/>
              <a:t>eed for data well </a:t>
            </a:r>
            <a:r>
              <a:rPr lang="en-GB" sz="2400" dirty="0"/>
              <a:t>beyond the end of the first decade post </a:t>
            </a:r>
            <a:r>
              <a:rPr lang="en-GB" sz="2400" dirty="0" smtClean="0"/>
              <a:t>transition</a:t>
            </a:r>
            <a:endParaRPr lang="en-GB" sz="2400" dirty="0"/>
          </a:p>
          <a:p>
            <a:pPr lvl="1"/>
            <a:r>
              <a:rPr lang="en-GB" sz="2400" b="1" dirty="0" smtClean="0">
                <a:solidFill>
                  <a:srgbClr val="7030A0"/>
                </a:solidFill>
              </a:rPr>
              <a:t>Nurturing</a:t>
            </a:r>
            <a:r>
              <a:rPr lang="en-GB" sz="2400" dirty="0" smtClean="0"/>
              <a:t>: Importance of ‘education for transformation’, ‘education for democracy’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2770511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‘</a:t>
            </a:r>
            <a:r>
              <a:rPr lang="en-IE" b="1" dirty="0" smtClean="0"/>
              <a:t>how to ‘</a:t>
            </a:r>
            <a:r>
              <a:rPr lang="en-IE" b="1" dirty="0" smtClean="0">
                <a:solidFill>
                  <a:srgbClr val="7030A0"/>
                </a:solidFill>
              </a:rPr>
              <a:t>develop </a:t>
            </a:r>
            <a:r>
              <a:rPr lang="en-IE" b="1" dirty="0">
                <a:solidFill>
                  <a:srgbClr val="7030A0"/>
                </a:solidFill>
              </a:rPr>
              <a:t>participatory attitudes, dispositions </a:t>
            </a:r>
            <a:r>
              <a:rPr lang="en-IE" b="1" dirty="0" smtClean="0">
                <a:solidFill>
                  <a:srgbClr val="7030A0"/>
                </a:solidFill>
              </a:rPr>
              <a:t>and competencies</a:t>
            </a:r>
            <a:r>
              <a:rPr lang="en-IE" b="1" dirty="0" smtClean="0"/>
              <a:t>’</a:t>
            </a:r>
            <a:r>
              <a:rPr lang="en-IE" b="1" dirty="0"/>
              <a:t> </a:t>
            </a:r>
            <a:r>
              <a:rPr lang="en-IE" sz="2200" b="1" dirty="0" smtClean="0"/>
              <a:t>Hahn </a:t>
            </a:r>
            <a:r>
              <a:rPr lang="en-IE" sz="2200" b="1" dirty="0"/>
              <a:t>(</a:t>
            </a:r>
            <a:r>
              <a:rPr lang="en-IE" sz="2200" b="1" dirty="0" smtClean="0"/>
              <a:t>2010) </a:t>
            </a:r>
            <a:endParaRPr lang="en-IE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620772"/>
            <a:ext cx="7467600" cy="4873752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							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Schooling					Active </a:t>
            </a:r>
          </a:p>
          <a:p>
            <a:pPr marL="0" indent="0">
              <a:buNone/>
            </a:pPr>
            <a:r>
              <a:rPr lang="en-IE" dirty="0"/>
              <a:t>	</a:t>
            </a:r>
            <a:r>
              <a:rPr lang="en-IE" dirty="0" smtClean="0"/>
              <a:t>					Citizenship</a:t>
            </a:r>
            <a:endParaRPr lang="en-IE" dirty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5" name="Notched Right Arrow 4"/>
          <p:cNvSpPr/>
          <p:nvPr/>
        </p:nvSpPr>
        <p:spPr>
          <a:xfrm>
            <a:off x="1979712" y="3573016"/>
            <a:ext cx="978408" cy="484632"/>
          </a:xfrm>
          <a:prstGeom prst="notched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Notched Right Arrow 5"/>
          <p:cNvSpPr/>
          <p:nvPr/>
        </p:nvSpPr>
        <p:spPr>
          <a:xfrm>
            <a:off x="5004048" y="3573016"/>
            <a:ext cx="978408" cy="484632"/>
          </a:xfrm>
          <a:prstGeom prst="notched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Rectangle 6"/>
          <p:cNvSpPr/>
          <p:nvPr/>
        </p:nvSpPr>
        <p:spPr>
          <a:xfrm>
            <a:off x="3131840" y="2948942"/>
            <a:ext cx="1562472" cy="173278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7839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b="1" dirty="0" smtClean="0">
                <a:solidFill>
                  <a:srgbClr val="7030A0"/>
                </a:solidFill>
              </a:rPr>
              <a:t>to active citizenship via the classroom</a:t>
            </a:r>
            <a:endParaRPr lang="en-IE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IE" b="1" dirty="0" smtClean="0">
                <a:solidFill>
                  <a:srgbClr val="7030A0"/>
                </a:solidFill>
              </a:rPr>
              <a:t>Open</a:t>
            </a:r>
            <a:r>
              <a:rPr lang="en-IE" dirty="0" smtClean="0"/>
              <a:t> class-room climate</a:t>
            </a:r>
          </a:p>
          <a:p>
            <a:r>
              <a:rPr lang="en-IE" b="1" dirty="0" smtClean="0">
                <a:solidFill>
                  <a:srgbClr val="7030A0"/>
                </a:solidFill>
              </a:rPr>
              <a:t>Transformative pedagogies </a:t>
            </a:r>
            <a:r>
              <a:rPr lang="en-IE" dirty="0" smtClean="0"/>
              <a:t>e.g. structured academic controversy. </a:t>
            </a:r>
          </a:p>
          <a:p>
            <a:r>
              <a:rPr lang="en-IE" b="1" dirty="0" smtClean="0">
                <a:solidFill>
                  <a:srgbClr val="7030A0"/>
                </a:solidFill>
              </a:rPr>
              <a:t>Negotiating</a:t>
            </a:r>
            <a:r>
              <a:rPr lang="en-IE" dirty="0" smtClean="0"/>
              <a:t> skills</a:t>
            </a:r>
          </a:p>
          <a:p>
            <a:r>
              <a:rPr lang="en-IE" dirty="0" smtClean="0"/>
              <a:t>Space for </a:t>
            </a:r>
            <a:r>
              <a:rPr lang="en-IE" b="1" dirty="0" smtClean="0">
                <a:solidFill>
                  <a:srgbClr val="7030A0"/>
                </a:solidFill>
              </a:rPr>
              <a:t>informed debate </a:t>
            </a:r>
            <a:r>
              <a:rPr lang="en-IE" dirty="0"/>
              <a:t>&amp;</a:t>
            </a:r>
            <a:r>
              <a:rPr lang="en-IE" dirty="0" smtClean="0"/>
              <a:t> </a:t>
            </a:r>
            <a:r>
              <a:rPr lang="en-IE" b="1" dirty="0" smtClean="0">
                <a:solidFill>
                  <a:srgbClr val="7030A0"/>
                </a:solidFill>
              </a:rPr>
              <a:t>constructive argument</a:t>
            </a:r>
            <a:endParaRPr lang="en-IE" b="1" dirty="0">
              <a:solidFill>
                <a:srgbClr val="7030A0"/>
              </a:solidFill>
            </a:endParaRPr>
          </a:p>
          <a:p>
            <a:r>
              <a:rPr lang="en-IE" b="1" dirty="0" smtClean="0">
                <a:solidFill>
                  <a:srgbClr val="7030A0"/>
                </a:solidFill>
              </a:rPr>
              <a:t>Interactive</a:t>
            </a:r>
            <a:r>
              <a:rPr lang="en-IE" dirty="0" smtClean="0"/>
              <a:t> discussion-based activities</a:t>
            </a:r>
          </a:p>
          <a:p>
            <a:r>
              <a:rPr lang="en-IE" b="1" dirty="0" smtClean="0">
                <a:solidFill>
                  <a:srgbClr val="7030A0"/>
                </a:solidFill>
              </a:rPr>
              <a:t>Appropriate assessment</a:t>
            </a:r>
          </a:p>
          <a:p>
            <a:r>
              <a:rPr lang="en-IE" dirty="0" smtClean="0"/>
              <a:t>Start </a:t>
            </a:r>
            <a:r>
              <a:rPr lang="en-IE" b="1" dirty="0" smtClean="0">
                <a:solidFill>
                  <a:srgbClr val="7030A0"/>
                </a:solidFill>
              </a:rPr>
              <a:t>young</a:t>
            </a:r>
          </a:p>
          <a:p>
            <a:r>
              <a:rPr lang="en-IE" dirty="0" smtClean="0"/>
              <a:t>Facilitate experience of democracy at </a:t>
            </a:r>
            <a:r>
              <a:rPr lang="en-IE" b="1" dirty="0" smtClean="0">
                <a:solidFill>
                  <a:srgbClr val="7030A0"/>
                </a:solidFill>
              </a:rPr>
              <a:t>school level</a:t>
            </a:r>
          </a:p>
          <a:p>
            <a:r>
              <a:rPr lang="en-IE" dirty="0"/>
              <a:t>A</a:t>
            </a:r>
            <a:r>
              <a:rPr lang="en-IE" dirty="0" smtClean="0"/>
              <a:t>ppropriate </a:t>
            </a:r>
            <a:r>
              <a:rPr lang="en-IE" b="1" dirty="0" smtClean="0">
                <a:solidFill>
                  <a:srgbClr val="7030A0"/>
                </a:solidFill>
              </a:rPr>
              <a:t>teacher training</a:t>
            </a:r>
            <a:endParaRPr lang="en-IE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8829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98178"/>
          </a:xfrm>
          <a:effectLst>
            <a:glow rad="139700">
              <a:schemeClr val="accent6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  <a:scene3d>
            <a:camera prst="perspectiveHeroicExtremeRightFacing"/>
            <a:lightRig rig="threePt" dir="t"/>
          </a:scene3d>
        </p:spPr>
        <p:txBody>
          <a:bodyPr>
            <a:noAutofit/>
          </a:bodyPr>
          <a:lstStyle/>
          <a:p>
            <a:r>
              <a:rPr lang="en-IE" sz="4000" b="1" dirty="0" smtClean="0"/>
              <a:t>    … </a:t>
            </a:r>
            <a:r>
              <a:rPr lang="en-IE" sz="4000" b="1" dirty="0"/>
              <a:t>und das </a:t>
            </a:r>
            <a:r>
              <a:rPr lang="en-IE" sz="4000" b="1" dirty="0" err="1"/>
              <a:t>Ende</a:t>
            </a:r>
            <a:r>
              <a:rPr lang="en-IE" sz="4000" b="1" dirty="0"/>
              <a:t> der Geschichte?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effectLst/>
        </p:spPr>
        <p:txBody>
          <a:bodyPr/>
          <a:lstStyle/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endParaRPr lang="en-IE" sz="3600" b="1" dirty="0" smtClean="0"/>
          </a:p>
          <a:p>
            <a:pPr marL="0" indent="0" algn="ctr">
              <a:buNone/>
            </a:pPr>
            <a:r>
              <a:rPr lang="en-IE" sz="3600" b="1" dirty="0" smtClean="0">
                <a:solidFill>
                  <a:srgbClr val="7030A0"/>
                </a:solidFill>
              </a:rPr>
              <a:t>In </a:t>
            </a:r>
            <a:r>
              <a:rPr lang="en-IE" sz="3600" b="1" dirty="0">
                <a:solidFill>
                  <a:srgbClr val="7030A0"/>
                </a:solidFill>
              </a:rPr>
              <a:t>the real world, there </a:t>
            </a:r>
            <a:r>
              <a:rPr lang="en-IE" sz="3600" b="1" dirty="0" smtClean="0">
                <a:solidFill>
                  <a:srgbClr val="7030A0"/>
                </a:solidFill>
              </a:rPr>
              <a:t>exists no </a:t>
            </a:r>
            <a:r>
              <a:rPr lang="en-IE" sz="3600" b="1" dirty="0">
                <a:solidFill>
                  <a:srgbClr val="7030A0"/>
                </a:solidFill>
              </a:rPr>
              <a:t>such thing </a:t>
            </a:r>
            <a:r>
              <a:rPr lang="en-IE" sz="3600" b="1" dirty="0" smtClean="0">
                <a:solidFill>
                  <a:srgbClr val="7030A0"/>
                </a:solidFill>
              </a:rPr>
              <a:t>as </a:t>
            </a:r>
            <a:r>
              <a:rPr lang="en-IE" sz="3600" b="1" dirty="0">
                <a:solidFill>
                  <a:srgbClr val="7030A0"/>
                </a:solidFill>
              </a:rPr>
              <a:t>‘the end of history’</a:t>
            </a:r>
          </a:p>
          <a:p>
            <a:pPr marL="0" indent="0" algn="ctr">
              <a:buNone/>
            </a:pPr>
            <a:endParaRPr lang="en-IE" sz="3600" b="1" dirty="0"/>
          </a:p>
          <a:p>
            <a:pPr marL="0" indent="0" algn="ctr">
              <a:buNone/>
            </a:pPr>
            <a:r>
              <a:rPr lang="en-IE" sz="1600" b="1" dirty="0"/>
              <a:t>(</a:t>
            </a:r>
            <a:r>
              <a:rPr lang="en-IE" sz="1600" b="1" dirty="0" err="1"/>
              <a:t>Meinardus</a:t>
            </a:r>
            <a:r>
              <a:rPr lang="en-IE" sz="1600" b="1" dirty="0"/>
              <a:t> 2004)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669464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b="1" dirty="0" smtClean="0"/>
              <a:t>Forms of Political education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IE" dirty="0" smtClean="0"/>
              <a:t>Discussion of controversial issues</a:t>
            </a:r>
          </a:p>
          <a:p>
            <a:r>
              <a:rPr lang="en-IE" dirty="0" smtClean="0"/>
              <a:t>No right answers</a:t>
            </a:r>
          </a:p>
          <a:p>
            <a:r>
              <a:rPr lang="en-IE" dirty="0" smtClean="0"/>
              <a:t>Designed to empower and motivate the student to critically analyse existing structures with a view to </a:t>
            </a:r>
            <a:r>
              <a:rPr lang="en-IE" b="1" dirty="0" smtClean="0">
                <a:solidFill>
                  <a:srgbClr val="7030A0"/>
                </a:solidFill>
              </a:rPr>
              <a:t>responsible transformation </a:t>
            </a:r>
            <a:r>
              <a:rPr lang="en-IE" dirty="0" smtClean="0"/>
              <a:t>(‘active’ citizenship)</a:t>
            </a:r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IE" dirty="0" smtClean="0"/>
              <a:t>Focus on the transmission of ‘correct’ facts</a:t>
            </a:r>
          </a:p>
          <a:p>
            <a:r>
              <a:rPr lang="en-IE" dirty="0" smtClean="0"/>
              <a:t>Presentation </a:t>
            </a:r>
            <a:r>
              <a:rPr lang="en-IE" dirty="0"/>
              <a:t>&amp;</a:t>
            </a:r>
            <a:r>
              <a:rPr lang="en-IE" dirty="0" smtClean="0"/>
              <a:t> explanation of formal, legal </a:t>
            </a:r>
            <a:r>
              <a:rPr lang="en-IE" dirty="0"/>
              <a:t>&amp;</a:t>
            </a:r>
            <a:r>
              <a:rPr lang="en-IE" dirty="0" smtClean="0"/>
              <a:t> judicial structures</a:t>
            </a:r>
          </a:p>
          <a:p>
            <a:r>
              <a:rPr lang="en-IE" dirty="0" smtClean="0"/>
              <a:t>Associated with </a:t>
            </a:r>
            <a:r>
              <a:rPr lang="en-IE" b="1" dirty="0" smtClean="0">
                <a:solidFill>
                  <a:srgbClr val="7030A0"/>
                </a:solidFill>
              </a:rPr>
              <a:t>maintenance of the status quo </a:t>
            </a:r>
            <a:r>
              <a:rPr lang="en-IE" dirty="0" smtClean="0"/>
              <a:t>(‘good’ citizenship)</a:t>
            </a:r>
            <a:endParaRPr lang="en-I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IE" dirty="0"/>
              <a:t>B</a:t>
            </a:r>
            <a:r>
              <a:rPr lang="en-IE" dirty="0" smtClean="0"/>
              <a:t>road</a:t>
            </a:r>
            <a:endParaRPr lang="en-IE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E" dirty="0" smtClean="0"/>
              <a:t>Narrow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707545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Forms of Political education &amp; post transition states</a:t>
            </a:r>
            <a:endParaRPr lang="en-IE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		</a:t>
            </a:r>
            <a:r>
              <a:rPr lang="en-IE" b="1" dirty="0" smtClean="0">
                <a:solidFill>
                  <a:srgbClr val="C00000"/>
                </a:solidFill>
              </a:rPr>
              <a:t>Post transition</a:t>
            </a:r>
          </a:p>
          <a:p>
            <a:pPr marL="0" indent="0">
              <a:buNone/>
            </a:pPr>
            <a:r>
              <a:rPr lang="en-IE" b="1" dirty="0">
                <a:solidFill>
                  <a:srgbClr val="C00000"/>
                </a:solidFill>
              </a:rPr>
              <a:t>	</a:t>
            </a:r>
            <a:r>
              <a:rPr lang="en-IE" b="1" dirty="0" smtClean="0">
                <a:solidFill>
                  <a:srgbClr val="C00000"/>
                </a:solidFill>
              </a:rPr>
              <a:t>	States (GDR)</a:t>
            </a:r>
          </a:p>
          <a:p>
            <a:pPr marL="0" indent="0" algn="ctr">
              <a:buNone/>
            </a:pPr>
            <a:r>
              <a:rPr lang="en-IE" b="1" dirty="0" smtClean="0"/>
              <a:t>Narrow _______</a:t>
            </a:r>
            <a:r>
              <a:rPr lang="en-IE" b="1" dirty="0" smtClean="0">
                <a:solidFill>
                  <a:srgbClr val="C00000"/>
                </a:solidFill>
              </a:rPr>
              <a:t>l</a:t>
            </a:r>
            <a:r>
              <a:rPr lang="en-IE" b="1" dirty="0" smtClean="0"/>
              <a:t>_______________________ Broad</a:t>
            </a:r>
          </a:p>
          <a:p>
            <a:pPr marL="0" indent="0" algn="ctr">
              <a:buNone/>
            </a:pPr>
            <a:endParaRPr lang="en-IE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1637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 smtClean="0"/>
              <a:t>Political education in </a:t>
            </a:r>
            <a:r>
              <a:rPr lang="en-IE" b="1" dirty="0" err="1" smtClean="0"/>
              <a:t>german</a:t>
            </a:r>
            <a:r>
              <a:rPr lang="en-IE" b="1" dirty="0" smtClean="0"/>
              <a:t> schools after </a:t>
            </a:r>
            <a:r>
              <a:rPr lang="en-IE" b="1" dirty="0" err="1" smtClean="0"/>
              <a:t>wwii</a:t>
            </a:r>
            <a:r>
              <a:rPr lang="en-IE" b="1" dirty="0" smtClean="0"/>
              <a:t> in west </a:t>
            </a:r>
            <a:r>
              <a:rPr lang="en-IE" b="1" dirty="0" err="1" smtClean="0"/>
              <a:t>germany</a:t>
            </a:r>
            <a:endParaRPr lang="en-IE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en-IE" i="1" dirty="0" err="1" smtClean="0"/>
              <a:t>Politische</a:t>
            </a:r>
            <a:r>
              <a:rPr lang="en-IE" i="1" dirty="0" smtClean="0"/>
              <a:t> </a:t>
            </a:r>
            <a:r>
              <a:rPr lang="en-IE" i="1" dirty="0" err="1" smtClean="0"/>
              <a:t>Bildung</a:t>
            </a:r>
            <a:r>
              <a:rPr lang="en-IE" i="1" dirty="0" smtClean="0"/>
              <a:t> </a:t>
            </a:r>
            <a:r>
              <a:rPr lang="en-IE" dirty="0" smtClean="0"/>
              <a:t>established as school subject.</a:t>
            </a:r>
          </a:p>
          <a:p>
            <a:pPr algn="ctr"/>
            <a:r>
              <a:rPr lang="en-IE" dirty="0" smtClean="0"/>
              <a:t>Controversy around objectives in 60s &amp; 70s. </a:t>
            </a:r>
          </a:p>
          <a:p>
            <a:pPr marL="0" indent="0" algn="ctr">
              <a:buNone/>
            </a:pPr>
            <a:r>
              <a:rPr lang="en-IE" sz="2000" dirty="0" smtClean="0">
                <a:solidFill>
                  <a:schemeClr val="accent1">
                    <a:lumMod val="75000"/>
                  </a:schemeClr>
                </a:solidFill>
              </a:rPr>
              <a:t>Transmission of traditions and beliefs to next generation </a:t>
            </a:r>
            <a:endParaRPr lang="en-IE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65760" lvl="1" indent="0" algn="ctr">
              <a:buNone/>
            </a:pPr>
            <a:r>
              <a:rPr lang="en-IE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endParaRPr lang="en-I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760" lvl="1" indent="0" algn="ctr">
              <a:buNone/>
            </a:pPr>
            <a:r>
              <a:rPr lang="en-IE" sz="2000" dirty="0" smtClean="0">
                <a:solidFill>
                  <a:schemeClr val="accent1">
                    <a:lumMod val="75000"/>
                  </a:schemeClr>
                </a:solidFill>
              </a:rPr>
              <a:t>Enable them to ‘change this world by political means’?</a:t>
            </a:r>
          </a:p>
          <a:p>
            <a:pPr marL="365760" lvl="1" indent="0" algn="ctr">
              <a:buNone/>
            </a:pPr>
            <a:endParaRPr lang="en-I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IE" dirty="0" smtClean="0"/>
              <a:t>1976 </a:t>
            </a:r>
            <a:r>
              <a:rPr lang="en-IE" i="1" dirty="0" err="1" smtClean="0"/>
              <a:t>Beutelsbacher</a:t>
            </a:r>
            <a:r>
              <a:rPr lang="en-IE" i="1" dirty="0" smtClean="0"/>
              <a:t> </a:t>
            </a:r>
            <a:r>
              <a:rPr lang="en-IE" i="1" dirty="0" err="1" smtClean="0"/>
              <a:t>Konsens</a:t>
            </a:r>
            <a:endParaRPr lang="en-IE" i="1" dirty="0" smtClean="0"/>
          </a:p>
          <a:p>
            <a:pPr lvl="1"/>
            <a:r>
              <a:rPr lang="en-IE" i="1" dirty="0" err="1" smtClean="0">
                <a:solidFill>
                  <a:schemeClr val="accent1">
                    <a:lumMod val="75000"/>
                  </a:schemeClr>
                </a:solidFill>
              </a:rPr>
              <a:t>Überwältigungsverbot</a:t>
            </a:r>
            <a:endParaRPr lang="en-IE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IE" dirty="0" smtClean="0">
                <a:solidFill>
                  <a:schemeClr val="accent1">
                    <a:lumMod val="75000"/>
                  </a:schemeClr>
                </a:solidFill>
              </a:rPr>
              <a:t>Controversial issues must be treated as such</a:t>
            </a:r>
          </a:p>
          <a:p>
            <a:pPr lvl="1"/>
            <a:r>
              <a:rPr lang="en-IE" dirty="0" smtClean="0">
                <a:solidFill>
                  <a:schemeClr val="accent1">
                    <a:lumMod val="75000"/>
                  </a:schemeClr>
                </a:solidFill>
              </a:rPr>
              <a:t>Students must be given the skills to analyse an issue from a macro and a micro perspective</a:t>
            </a:r>
          </a:p>
          <a:p>
            <a:pPr lvl="1"/>
            <a:endParaRPr lang="en-IE" i="1" dirty="0" smtClean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397204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b="1" dirty="0"/>
              <a:t>Political education in </a:t>
            </a:r>
            <a:r>
              <a:rPr lang="en-IE" b="1" dirty="0" err="1"/>
              <a:t>german</a:t>
            </a:r>
            <a:r>
              <a:rPr lang="en-IE" b="1" dirty="0"/>
              <a:t> schools </a:t>
            </a:r>
            <a:r>
              <a:rPr lang="en-IE" b="1" dirty="0" smtClean="0"/>
              <a:t>after </a:t>
            </a:r>
            <a:r>
              <a:rPr lang="en-IE" b="1" dirty="0" err="1" smtClean="0"/>
              <a:t>wwii</a:t>
            </a:r>
            <a:r>
              <a:rPr lang="en-IE" b="1" dirty="0" smtClean="0"/>
              <a:t> in the </a:t>
            </a:r>
            <a:r>
              <a:rPr lang="en-IE" b="1" dirty="0" err="1" smtClean="0"/>
              <a:t>gdr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en-IE" i="1" dirty="0" err="1" smtClean="0"/>
              <a:t>Staatsbürgerkunde</a:t>
            </a:r>
            <a:r>
              <a:rPr lang="en-IE" dirty="0" smtClean="0"/>
              <a:t> established as school subject in the GDR</a:t>
            </a:r>
          </a:p>
          <a:p>
            <a:endParaRPr lang="en-IE" dirty="0" smtClean="0"/>
          </a:p>
          <a:p>
            <a:r>
              <a:rPr lang="en-IE" dirty="0" smtClean="0"/>
              <a:t>Create ‘socialist personalities’</a:t>
            </a:r>
          </a:p>
          <a:p>
            <a:pPr marL="0" indent="0">
              <a:buNone/>
            </a:pPr>
            <a:r>
              <a:rPr lang="en-IE" dirty="0" smtClean="0">
                <a:solidFill>
                  <a:schemeClr val="accent1"/>
                </a:solidFill>
              </a:rPr>
              <a:t>…fully </a:t>
            </a:r>
            <a:r>
              <a:rPr lang="en-IE" dirty="0">
                <a:solidFill>
                  <a:schemeClr val="accent1"/>
                </a:solidFill>
              </a:rPr>
              <a:t>fledged personalities, knowledgeable on political, specialist and general scientific matters with a firm class viewpoint and a Marxist-Leninist philosophy of </a:t>
            </a:r>
            <a:r>
              <a:rPr lang="en-IE" dirty="0" smtClean="0">
                <a:solidFill>
                  <a:schemeClr val="accent1"/>
                </a:solidFill>
              </a:rPr>
              <a:t>life.</a:t>
            </a:r>
            <a:endParaRPr lang="en-IE" baseline="30000" dirty="0">
              <a:solidFill>
                <a:schemeClr val="accent1"/>
              </a:solidFill>
            </a:endParaRPr>
          </a:p>
          <a:p>
            <a:endParaRPr lang="en-IE" baseline="30000" dirty="0" smtClean="0"/>
          </a:p>
          <a:p>
            <a:r>
              <a:rPr lang="en-IE" dirty="0" smtClean="0"/>
              <a:t>Generate </a:t>
            </a:r>
            <a:r>
              <a:rPr lang="en-IE" dirty="0"/>
              <a:t>support for the </a:t>
            </a:r>
            <a:r>
              <a:rPr lang="en-IE" i="1" dirty="0" err="1"/>
              <a:t>Sozialistische</a:t>
            </a:r>
            <a:r>
              <a:rPr lang="en-IE" i="1" dirty="0"/>
              <a:t> </a:t>
            </a:r>
            <a:r>
              <a:rPr lang="en-IE" i="1" dirty="0" err="1"/>
              <a:t>Einheitspartei</a:t>
            </a:r>
            <a:r>
              <a:rPr lang="en-IE" i="1" dirty="0"/>
              <a:t> Deutschland </a:t>
            </a:r>
            <a:endParaRPr lang="en-IE" i="1" dirty="0" smtClean="0"/>
          </a:p>
          <a:p>
            <a:pPr marL="0" indent="0">
              <a:buNone/>
            </a:pPr>
            <a:endParaRPr lang="en-IE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31281387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Political education in </a:t>
            </a:r>
            <a:r>
              <a:rPr lang="en-IE" b="1" dirty="0" err="1" smtClean="0"/>
              <a:t>germany</a:t>
            </a:r>
            <a:r>
              <a:rPr lang="en-IE" b="1" dirty="0" smtClean="0"/>
              <a:t> post reunification in 1990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en-IE" i="1" dirty="0" err="1" smtClean="0"/>
              <a:t>Staatsbürgerkunde</a:t>
            </a:r>
            <a:r>
              <a:rPr lang="en-IE" dirty="0" smtClean="0"/>
              <a:t> abolished.</a:t>
            </a:r>
          </a:p>
          <a:p>
            <a:r>
              <a:rPr lang="en-IE" dirty="0" smtClean="0"/>
              <a:t>Political education reintroduced in the FNL</a:t>
            </a:r>
          </a:p>
          <a:p>
            <a:r>
              <a:rPr lang="en-IE" dirty="0" smtClean="0"/>
              <a:t>New Guidelines published:</a:t>
            </a:r>
          </a:p>
          <a:p>
            <a:pPr lvl="1"/>
            <a:r>
              <a:rPr lang="en-IE" b="1" dirty="0" smtClean="0">
                <a:solidFill>
                  <a:srgbClr val="7030A0"/>
                </a:solidFill>
              </a:rPr>
              <a:t>Avoid passive acceptance of given truths</a:t>
            </a:r>
          </a:p>
          <a:p>
            <a:pPr lvl="1"/>
            <a:r>
              <a:rPr lang="en-IE" b="1" dirty="0" smtClean="0">
                <a:solidFill>
                  <a:schemeClr val="accent1"/>
                </a:solidFill>
              </a:rPr>
              <a:t>Principles of </a:t>
            </a:r>
            <a:r>
              <a:rPr lang="en-IE" b="1" i="1" dirty="0" err="1" smtClean="0">
                <a:solidFill>
                  <a:schemeClr val="accent1"/>
                </a:solidFill>
              </a:rPr>
              <a:t>Beutelsbacher</a:t>
            </a:r>
            <a:r>
              <a:rPr lang="en-IE" b="1" i="1" dirty="0" smtClean="0">
                <a:solidFill>
                  <a:schemeClr val="accent1"/>
                </a:solidFill>
              </a:rPr>
              <a:t> </a:t>
            </a:r>
            <a:r>
              <a:rPr lang="en-IE" b="1" i="1" dirty="0" err="1" smtClean="0">
                <a:solidFill>
                  <a:schemeClr val="accent1"/>
                </a:solidFill>
              </a:rPr>
              <a:t>Konsens</a:t>
            </a:r>
            <a:r>
              <a:rPr lang="en-IE" b="1" i="1" dirty="0" smtClean="0">
                <a:solidFill>
                  <a:schemeClr val="accent1"/>
                </a:solidFill>
              </a:rPr>
              <a:t> </a:t>
            </a:r>
            <a:r>
              <a:rPr lang="en-IE" b="1" dirty="0" smtClean="0">
                <a:solidFill>
                  <a:schemeClr val="accent1"/>
                </a:solidFill>
              </a:rPr>
              <a:t>to be observed.</a:t>
            </a:r>
          </a:p>
          <a:p>
            <a:pPr lvl="1"/>
            <a:r>
              <a:rPr lang="en-IE" b="1" dirty="0" smtClean="0">
                <a:solidFill>
                  <a:srgbClr val="7030A0"/>
                </a:solidFill>
              </a:rPr>
              <a:t>Pupils to be supported in becoming critical, mature citizens capable of:</a:t>
            </a:r>
          </a:p>
          <a:p>
            <a:pPr lvl="2"/>
            <a:r>
              <a:rPr lang="en-IE" b="1" dirty="0">
                <a:solidFill>
                  <a:srgbClr val="7030A0"/>
                </a:solidFill>
              </a:rPr>
              <a:t>I</a:t>
            </a:r>
            <a:r>
              <a:rPr lang="en-IE" b="1" dirty="0" smtClean="0">
                <a:solidFill>
                  <a:srgbClr val="7030A0"/>
                </a:solidFill>
              </a:rPr>
              <a:t>ndependent judgement</a:t>
            </a:r>
          </a:p>
          <a:p>
            <a:pPr lvl="2"/>
            <a:r>
              <a:rPr lang="en-IE" b="1" dirty="0" smtClean="0">
                <a:solidFill>
                  <a:srgbClr val="7030A0"/>
                </a:solidFill>
              </a:rPr>
              <a:t>Self-realisation</a:t>
            </a:r>
          </a:p>
          <a:p>
            <a:pPr lvl="2"/>
            <a:r>
              <a:rPr lang="en-IE" b="1" dirty="0" smtClean="0">
                <a:solidFill>
                  <a:srgbClr val="7030A0"/>
                </a:solidFill>
              </a:rPr>
              <a:t>Taking responsibility as individuals re their role in democratic society</a:t>
            </a:r>
          </a:p>
          <a:p>
            <a:pPr lvl="1"/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3160341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IE" b="1" dirty="0" smtClean="0">
                <a:solidFill>
                  <a:schemeClr val="accent2">
                    <a:lumMod val="75000"/>
                  </a:schemeClr>
                </a:solidFill>
              </a:rPr>
              <a:t>Hypothesis: Rhetoric </a:t>
            </a:r>
            <a:r>
              <a:rPr lang="en-IE" b="1" dirty="0">
                <a:solidFill>
                  <a:schemeClr val="accent2">
                    <a:lumMod val="75000"/>
                  </a:schemeClr>
                </a:solidFill>
              </a:rPr>
              <a:t>&amp;</a:t>
            </a:r>
            <a:r>
              <a:rPr lang="en-IE" b="1" dirty="0" smtClean="0">
                <a:solidFill>
                  <a:schemeClr val="accent2">
                    <a:lumMod val="75000"/>
                  </a:schemeClr>
                </a:solidFill>
              </a:rPr>
              <a:t> reality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IE" b="1" dirty="0" smtClean="0"/>
              <a:t>Between 1990 and 2000, the eastern German states engaged </a:t>
            </a:r>
            <a:r>
              <a:rPr lang="en-IE" b="1" dirty="0"/>
              <a:t>in a </a:t>
            </a:r>
            <a:r>
              <a:rPr lang="en-IE" b="1" dirty="0">
                <a:solidFill>
                  <a:schemeClr val="accent1"/>
                </a:solidFill>
              </a:rPr>
              <a:t>more limited form of political education </a:t>
            </a:r>
            <a:r>
              <a:rPr lang="en-IE" b="1" dirty="0"/>
              <a:t>focussing on the transmission of </a:t>
            </a:r>
            <a:r>
              <a:rPr lang="en-IE" b="1" dirty="0" smtClean="0"/>
              <a:t>declarative knowledge </a:t>
            </a:r>
            <a:r>
              <a:rPr lang="en-IE" b="1" dirty="0"/>
              <a:t>resulting in </a:t>
            </a:r>
            <a:r>
              <a:rPr lang="en-IE" b="1" dirty="0">
                <a:solidFill>
                  <a:schemeClr val="accent1"/>
                </a:solidFill>
              </a:rPr>
              <a:t>less politically active citizens</a:t>
            </a:r>
            <a:r>
              <a:rPr lang="en-IE" b="1" dirty="0"/>
              <a:t>.</a:t>
            </a:r>
          </a:p>
          <a:p>
            <a:endParaRPr lang="en-IE" dirty="0" smtClean="0"/>
          </a:p>
          <a:p>
            <a:r>
              <a:rPr lang="en-IE" b="1" dirty="0"/>
              <a:t>E</a:t>
            </a:r>
            <a:r>
              <a:rPr lang="en-IE" b="1" dirty="0" smtClean="0"/>
              <a:t>xplore this hypotheses further by looking at </a:t>
            </a:r>
            <a:r>
              <a:rPr lang="en-IE" b="1" dirty="0" smtClean="0">
                <a:solidFill>
                  <a:srgbClr val="7030A0"/>
                </a:solidFill>
              </a:rPr>
              <a:t>outcomes of political education</a:t>
            </a:r>
            <a:r>
              <a:rPr lang="en-IE" b="1" dirty="0" smtClean="0"/>
              <a:t>.</a:t>
            </a:r>
          </a:p>
          <a:p>
            <a:r>
              <a:rPr lang="en-IE" b="1" dirty="0" smtClean="0"/>
              <a:t>Compare attitudinal and behavioural measures in eastern and western Germany using results from the </a:t>
            </a:r>
            <a:r>
              <a:rPr lang="en-IE" b="1" dirty="0" smtClean="0">
                <a:solidFill>
                  <a:srgbClr val="7030A0"/>
                </a:solidFill>
              </a:rPr>
              <a:t>World Values Survey</a:t>
            </a:r>
            <a:r>
              <a:rPr lang="en-IE" b="1" dirty="0" smtClean="0"/>
              <a:t>.</a:t>
            </a:r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37138233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7030A0"/>
            </a:solidFill>
          </a:ln>
        </p:spPr>
        <p:txBody>
          <a:bodyPr/>
          <a:lstStyle/>
          <a:p>
            <a:r>
              <a:rPr lang="en-IE" b="1" dirty="0" smtClean="0"/>
              <a:t>European/World values surveys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IE" dirty="0" smtClean="0"/>
              <a:t>I</a:t>
            </a:r>
            <a:r>
              <a:rPr lang="en-IE" b="1" dirty="0" smtClean="0"/>
              <a:t>nvestigates value orientations globally</a:t>
            </a:r>
          </a:p>
          <a:p>
            <a:r>
              <a:rPr lang="en-IE" b="1" dirty="0" smtClean="0">
                <a:solidFill>
                  <a:srgbClr val="7030A0"/>
                </a:solidFill>
              </a:rPr>
              <a:t>World Values Surveys Association, Institute for Futures Studies</a:t>
            </a:r>
            <a:r>
              <a:rPr lang="en-IE" dirty="0" smtClean="0"/>
              <a:t>, Stockholm</a:t>
            </a:r>
          </a:p>
          <a:p>
            <a:r>
              <a:rPr lang="en-IE" dirty="0" smtClean="0"/>
              <a:t>Methodologically rigorous, verified by the European Commission</a:t>
            </a:r>
          </a:p>
          <a:p>
            <a:pPr marL="0" indent="0">
              <a:buNone/>
            </a:pPr>
            <a:endParaRPr lang="en-IE" dirty="0" smtClean="0"/>
          </a:p>
          <a:p>
            <a:r>
              <a:rPr lang="en-IE" dirty="0" smtClean="0"/>
              <a:t>Dataset allows analysis of results for</a:t>
            </a:r>
            <a:r>
              <a:rPr lang="en-IE" b="1" dirty="0" smtClean="0"/>
              <a:t> </a:t>
            </a:r>
            <a:r>
              <a:rPr lang="en-IE" b="1" dirty="0" smtClean="0">
                <a:solidFill>
                  <a:srgbClr val="7030A0"/>
                </a:solidFill>
              </a:rPr>
              <a:t>6 key items </a:t>
            </a:r>
            <a:r>
              <a:rPr lang="en-IE" dirty="0" smtClean="0"/>
              <a:t>for </a:t>
            </a:r>
            <a:r>
              <a:rPr lang="en-IE" b="1" dirty="0" smtClean="0">
                <a:solidFill>
                  <a:srgbClr val="7030A0"/>
                </a:solidFill>
              </a:rPr>
              <a:t>eastern and western German states independently </a:t>
            </a:r>
            <a:r>
              <a:rPr lang="en-IE" dirty="0" smtClean="0"/>
              <a:t>in 1990, 1997 &amp; 2000 among different age-groups.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789626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572</TotalTime>
  <Words>963</Words>
  <Application>Microsoft Office PowerPoint</Application>
  <PresentationFormat>On-screen Show (4:3)</PresentationFormat>
  <Paragraphs>297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Oriel</vt:lpstr>
      <vt:lpstr>Political education in post-transition states</vt:lpstr>
      <vt:lpstr>Hypothesis</vt:lpstr>
      <vt:lpstr>Forms of Political education</vt:lpstr>
      <vt:lpstr>Forms of Political education &amp; post transition states</vt:lpstr>
      <vt:lpstr>Political education in german schools after wwii in west germany</vt:lpstr>
      <vt:lpstr>Political education in german schools after wwii in the gdr</vt:lpstr>
      <vt:lpstr>Political education in germany post reunification in 1990</vt:lpstr>
      <vt:lpstr>Hypothesis: Rhetoric &amp; reality</vt:lpstr>
      <vt:lpstr>European/World values surveys</vt:lpstr>
      <vt:lpstr>Items selected from wvs</vt:lpstr>
      <vt:lpstr>Selected Items from wvs</vt:lpstr>
      <vt:lpstr>Maintaining order v giving people more say</vt:lpstr>
      <vt:lpstr>Would greater respect for authority be a good thing?</vt:lpstr>
      <vt:lpstr>Level of interest in politics? </vt:lpstr>
      <vt:lpstr>Have signed a petition</vt:lpstr>
      <vt:lpstr>Might sign a petition</vt:lpstr>
      <vt:lpstr>Would never sign a petition</vt:lpstr>
      <vt:lpstr>Would never Attend lawful demonstrations</vt:lpstr>
      <vt:lpstr>Political action: joining in boycotts</vt:lpstr>
      <vt:lpstr>  Attitudinal outcomes: 1990-1999</vt:lpstr>
      <vt:lpstr>participatory outcomes: 1990-1999</vt:lpstr>
      <vt:lpstr>  Conclusions</vt:lpstr>
      <vt:lpstr>‘how to ‘develop participatory attitudes, dispositions and competencies’ Hahn (2010) </vt:lpstr>
      <vt:lpstr>to active citizenship via the classroom</vt:lpstr>
      <vt:lpstr>    … und das Ende der Geschichte?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Citizenship education in post-transition states</dc:title>
  <dc:creator>dcu</dc:creator>
  <cp:lastModifiedBy>dcu</cp:lastModifiedBy>
  <cp:revision>69</cp:revision>
  <cp:lastPrinted>2012-11-06T13:06:46Z</cp:lastPrinted>
  <dcterms:created xsi:type="dcterms:W3CDTF">2012-10-11T09:43:05Z</dcterms:created>
  <dcterms:modified xsi:type="dcterms:W3CDTF">2013-12-05T09:48:27Z</dcterms:modified>
</cp:coreProperties>
</file>