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8" r:id="rId2"/>
    <p:sldId id="296" r:id="rId3"/>
    <p:sldId id="299" r:id="rId4"/>
    <p:sldId id="306" r:id="rId5"/>
    <p:sldId id="307" r:id="rId6"/>
    <p:sldId id="309" r:id="rId7"/>
    <p:sldId id="308" r:id="rId8"/>
    <p:sldId id="312" r:id="rId9"/>
    <p:sldId id="313" r:id="rId10"/>
    <p:sldId id="314" r:id="rId11"/>
    <p:sldId id="316" r:id="rId12"/>
    <p:sldId id="317" r:id="rId13"/>
    <p:sldId id="322" r:id="rId14"/>
    <p:sldId id="323" r:id="rId15"/>
    <p:sldId id="324" r:id="rId16"/>
    <p:sldId id="319" r:id="rId17"/>
    <p:sldId id="320" r:id="rId18"/>
    <p:sldId id="287" r:id="rId1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1E5E8"/>
    <a:srgbClr val="102737"/>
    <a:srgbClr val="00FF00"/>
    <a:srgbClr val="272A2C"/>
    <a:srgbClr val="43484B"/>
    <a:srgbClr val="9DA8AE"/>
    <a:srgbClr val="D5D9DE"/>
    <a:srgbClr val="98DE38"/>
  </p:clrMru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92" autoAdjust="0"/>
    <p:restoredTop sz="92119" autoAdjust="0"/>
  </p:normalViewPr>
  <p:slideViewPr>
    <p:cSldViewPr snapToObjects="1">
      <p:cViewPr>
        <p:scale>
          <a:sx n="80" d="100"/>
          <a:sy n="80" d="100"/>
        </p:scale>
        <p:origin x="-888" y="2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F8D89D2-D647-4E59-82E4-6491224F5EFA}" type="datetime1">
              <a:rPr lang="en-US"/>
              <a:pPr/>
              <a:t>6/7/2012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8669A57-DBBB-45E0-8BB1-CC3E5677401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smtClean="0"/>
              <a:t>  </a:t>
            </a: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FF4C254-87E7-4C3E-9EA9-FF7F0DCB746E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  </a:t>
            </a: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FF4C254-87E7-4C3E-9EA9-FF7F0DCB746E}" type="slidenum">
              <a:rPr lang="en-US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  </a:t>
            </a: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FF4C254-87E7-4C3E-9EA9-FF7F0DCB746E}" type="slidenum">
              <a:rPr lang="en-US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  </a:t>
            </a: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FF4C254-87E7-4C3E-9EA9-FF7F0DCB746E}" type="slidenum">
              <a:rPr lang="en-US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smtClean="0"/>
              <a:t>  checking the size</a:t>
            </a:r>
            <a:r>
              <a:rPr lang="en-US" baseline="0" dirty="0" smtClean="0"/>
              <a:t> distribution</a:t>
            </a:r>
            <a:endParaRPr lang="en-US" dirty="0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FF4C254-87E7-4C3E-9EA9-FF7F0DCB746E}" type="slidenum">
              <a:rPr lang="en-US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smtClean="0"/>
              <a:t>  checking the </a:t>
            </a:r>
            <a:r>
              <a:rPr lang="en-US" smtClean="0"/>
              <a:t>size</a:t>
            </a:r>
            <a:r>
              <a:rPr lang="en-US" baseline="0" smtClean="0"/>
              <a:t> distribution</a:t>
            </a:r>
            <a:endParaRPr lang="en-US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FF4C254-87E7-4C3E-9EA9-FF7F0DCB746E}" type="slidenum">
              <a:rPr lang="en-US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smtClean="0"/>
              <a:t>  checking the </a:t>
            </a:r>
            <a:r>
              <a:rPr lang="en-US" smtClean="0"/>
              <a:t>size</a:t>
            </a:r>
            <a:r>
              <a:rPr lang="en-US" baseline="0" smtClean="0"/>
              <a:t> distribution</a:t>
            </a:r>
            <a:endParaRPr lang="en-US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FF4C254-87E7-4C3E-9EA9-FF7F0DCB746E}" type="slidenum">
              <a:rPr lang="en-US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  </a:t>
            </a: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FF4C254-87E7-4C3E-9EA9-FF7F0DCB746E}" type="slidenum">
              <a:rPr lang="en-US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  </a:t>
            </a: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FF4C254-87E7-4C3E-9EA9-FF7F0DCB746E}" type="slidenum">
              <a:rPr lang="en-US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marL="0" marR="0" indent="0" algn="ctr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dirty="0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FF4C254-87E7-4C3E-9EA9-FF7F0DCB746E}" type="slidenum">
              <a:rPr lang="en-US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smtClean="0"/>
              <a:t>  </a:t>
            </a: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FF4C254-87E7-4C3E-9EA9-FF7F0DCB746E}" type="slidenum">
              <a:rPr lang="en-US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FF4C254-87E7-4C3E-9EA9-FF7F0DCB746E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 dirty="0" smtClean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kern="1200" dirty="0" smtClean="0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rPr>
              <a:t>Substrates can be adapted for the appropriate sensing strategy</a:t>
            </a:r>
            <a:endParaRPr lang="en-GB" sz="800" b="1" kern="1200" dirty="0" smtClean="0">
              <a:solidFill>
                <a:srgbClr val="FF0000"/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FF4C254-87E7-4C3E-9EA9-FF7F0DCB746E}" type="slidenum">
              <a:rPr lang="en-US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smtClean="0"/>
              <a:t>  investigation</a:t>
            </a:r>
            <a:r>
              <a:rPr lang="en-US" baseline="0" dirty="0" smtClean="0"/>
              <a:t> of materials to improve repro. of  lead sensors</a:t>
            </a:r>
            <a:endParaRPr lang="en-US" dirty="0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FF4C254-87E7-4C3E-9EA9-FF7F0DCB746E}" type="slidenum">
              <a:rPr lang="en-US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smtClean="0"/>
              <a:t>  aims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Optimization of</a:t>
            </a:r>
            <a:r>
              <a:rPr lang="en-US" baseline="0" dirty="0" smtClean="0"/>
              <a:t> a material and study of different materials</a:t>
            </a:r>
          </a:p>
          <a:p>
            <a:pPr>
              <a:spcBef>
                <a:spcPct val="0"/>
              </a:spcBef>
            </a:pPr>
            <a:r>
              <a:rPr lang="en-US" baseline="0" dirty="0" smtClean="0"/>
              <a:t>POT thickness</a:t>
            </a:r>
            <a:endParaRPr lang="en-US" dirty="0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FF4C254-87E7-4C3E-9EA9-FF7F0DCB746E}" type="slidenum">
              <a:rPr lang="en-US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  </a:t>
            </a: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FF4C254-87E7-4C3E-9EA9-FF7F0DCB746E}" type="slidenum">
              <a:rPr lang="en-US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  </a:t>
            </a: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FF4C254-87E7-4C3E-9EA9-FF7F0DCB746E}" type="slidenum">
              <a:rPr lang="en-US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  </a:t>
            </a: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FF4C254-87E7-4C3E-9EA9-FF7F0DCB746E}" type="slidenum">
              <a:rPr lang="en-US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sfi logo.TI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90525" y="169863"/>
            <a:ext cx="981075" cy="74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272A2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ga-IE" dirty="0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03A79B-A54B-4BA3-B8D7-4152D8658703}" type="datetime1">
              <a:rPr lang="en-US" smtClean="0"/>
              <a:pPr/>
              <a:t>6/7/2012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FB0BA1-256B-497A-9002-865950F359D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F734B5-E89E-4A3D-B89C-19042A6230C0}" type="datetime1">
              <a:rPr lang="en-US" smtClean="0"/>
              <a:pPr/>
              <a:t>6/7/2012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95267E-D2FC-460B-AC64-417AA8B657B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400" b="1">
                <a:solidFill>
                  <a:srgbClr val="272A2C"/>
                </a:solidFill>
              </a:defRPr>
            </a:lvl1pPr>
          </a:lstStyle>
          <a:p>
            <a:r>
              <a:rPr lang="ga-IE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272A2C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09A57A-9D17-4841-B7CD-CBD1A51D1B0D}" type="datetime1">
              <a:rPr lang="en-US" smtClean="0"/>
              <a:pPr/>
              <a:t>6/7/2012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A83E63-7BF2-48A8-8FA0-E20C7DE0EA4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A0659D9-6E06-4E9C-858B-82D9F8C4E116}" type="datetime1">
              <a:rPr lang="en-US" smtClean="0"/>
              <a:pPr/>
              <a:t>6/7/2012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609B65-265A-4377-89CF-A5C63E6C65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272A2C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ga-IE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AE5652-A238-4BFC-AF16-F30BFFEA22CE}" type="datetime1">
              <a:rPr lang="en-US" smtClean="0"/>
              <a:pPr/>
              <a:t>6/7/2012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59C625-FC58-4DD9-8ADA-454EEDFEDC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FDFC0DB-1F74-46BD-8C0D-0AFDD5D99DE9}" type="datetime1">
              <a:rPr lang="en-US" smtClean="0"/>
              <a:pPr/>
              <a:t>6/7/2012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C1352A-9B17-4A54-953C-60EC27CA23F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648200" y="1600200"/>
            <a:ext cx="4038600" cy="4525963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584288BC-8977-445A-AB86-BE256AF5E2FE}" type="datetime1">
              <a:rPr lang="en-US" smtClean="0"/>
              <a:pPr/>
              <a:t>6/7/2012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34C1F7BF-1300-48BE-B86F-08581562134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10" name="Chart Placeholder 9"/>
          <p:cNvSpPr>
            <a:spLocks noGrp="1"/>
          </p:cNvSpPr>
          <p:nvPr>
            <p:ph type="chart" sz="quarter" idx="13"/>
          </p:nvPr>
        </p:nvSpPr>
        <p:spPr>
          <a:xfrm>
            <a:off x="4648200" y="1600200"/>
            <a:ext cx="4038600" cy="4525963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931EAF78-0B6D-4DDA-AFFB-ECDF4AD9F022}" type="datetime1">
              <a:rPr lang="en-US" smtClean="0"/>
              <a:pPr/>
              <a:t>6/7/2012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336A340F-6829-4231-B3B0-9A4C0BDEFA2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 dirty="0" smtClean="0"/>
              <a:t>Click to edit Master text styles</a:t>
            </a:r>
          </a:p>
          <a:p>
            <a:pPr lvl="1"/>
            <a:r>
              <a:rPr lang="ga-IE" dirty="0" smtClean="0"/>
              <a:t>Second level</a:t>
            </a:r>
          </a:p>
          <a:p>
            <a:pPr lvl="2"/>
            <a:r>
              <a:rPr lang="ga-IE" dirty="0" smtClean="0"/>
              <a:t>Third level</a:t>
            </a:r>
          </a:p>
          <a:p>
            <a:pPr lvl="3"/>
            <a:r>
              <a:rPr lang="ga-IE" dirty="0" smtClean="0"/>
              <a:t>Fourth level</a:t>
            </a:r>
          </a:p>
          <a:p>
            <a:pPr lvl="4"/>
            <a:r>
              <a:rPr lang="ga-IE" dirty="0" smtClean="0"/>
              <a:t>Fifth level</a:t>
            </a:r>
            <a:endParaRPr lang="en-US" dirty="0"/>
          </a:p>
        </p:txBody>
      </p:sp>
      <p:sp>
        <p:nvSpPr>
          <p:cNvPr id="8" name="Chart Placeholder 9"/>
          <p:cNvSpPr>
            <a:spLocks noGrp="1"/>
          </p:cNvSpPr>
          <p:nvPr>
            <p:ph type="chart" sz="quarter" idx="13"/>
          </p:nvPr>
        </p:nvSpPr>
        <p:spPr>
          <a:xfrm>
            <a:off x="457200" y="1600200"/>
            <a:ext cx="4038600" cy="4525963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86EB9E19-0BBC-4662-9DF4-A66EB39A9F02}" type="datetime1">
              <a:rPr lang="en-US" smtClean="0"/>
              <a:pPr/>
              <a:t>6/7/2012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BC4E9CEC-AFE0-479A-85F0-CA652FC7E3F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 dirty="0" smtClean="0"/>
              <a:t>Click to edit Master text styles</a:t>
            </a:r>
          </a:p>
          <a:p>
            <a:pPr lvl="1"/>
            <a:r>
              <a:rPr lang="ga-IE" dirty="0" smtClean="0"/>
              <a:t>Second level</a:t>
            </a:r>
          </a:p>
          <a:p>
            <a:pPr lvl="2"/>
            <a:r>
              <a:rPr lang="ga-IE" dirty="0" smtClean="0"/>
              <a:t>Third level</a:t>
            </a:r>
          </a:p>
          <a:p>
            <a:pPr lvl="3"/>
            <a:r>
              <a:rPr lang="ga-IE" dirty="0" smtClean="0"/>
              <a:t>Fourth level</a:t>
            </a:r>
          </a:p>
          <a:p>
            <a:pPr lvl="4"/>
            <a:r>
              <a:rPr lang="ga-IE" dirty="0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57200" y="1600200"/>
            <a:ext cx="4038600" cy="4525963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E6851999-9E37-417F-BA78-C59F7877EA20}" type="datetime1">
              <a:rPr lang="en-US" smtClean="0"/>
              <a:pPr/>
              <a:t>6/7/2012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967066F8-110C-44B4-B132-414A8C310B5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EC44C44-E10E-470E-88D7-2B8CCDAA648A}" type="datetime1">
              <a:rPr lang="en-US" smtClean="0"/>
              <a:pPr/>
              <a:t>6/7/2012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29C95D-3333-44A4-BDEC-8D7606B4C3B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7"/>
          <p:cNvGrpSpPr>
            <a:grpSpLocks/>
          </p:cNvGrpSpPr>
          <p:nvPr userDrawn="1"/>
        </p:nvGrpSpPr>
        <p:grpSpPr bwMode="auto">
          <a:xfrm>
            <a:off x="-10210800" y="-5334000"/>
            <a:ext cx="19354800" cy="12192000"/>
            <a:chOff x="-10210802" y="-5333999"/>
            <a:chExt cx="19354802" cy="12191999"/>
          </a:xfrm>
        </p:grpSpPr>
        <p:sp>
          <p:nvSpPr>
            <p:cNvPr id="10" name="Rectangle 9"/>
            <p:cNvSpPr>
              <a:spLocks noChangeArrowheads="1"/>
            </p:cNvSpPr>
            <p:nvPr userDrawn="1"/>
          </p:nvSpPr>
          <p:spPr bwMode="auto">
            <a:xfrm>
              <a:off x="-1" y="1"/>
              <a:ext cx="9144001" cy="6857999"/>
            </a:xfrm>
            <a:prstGeom prst="rect">
              <a:avLst/>
            </a:prstGeom>
            <a:solidFill>
              <a:srgbClr val="D5D9DE"/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z="1800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12" name="Arc 11"/>
            <p:cNvSpPr/>
            <p:nvPr userDrawn="1"/>
          </p:nvSpPr>
          <p:spPr>
            <a:xfrm rot="5400000">
              <a:off x="-6416676" y="-8975725"/>
              <a:ext cx="11537949" cy="19126202"/>
            </a:xfrm>
            <a:prstGeom prst="arc">
              <a:avLst>
                <a:gd name="adj1" fmla="val 15930924"/>
                <a:gd name="adj2" fmla="val 0"/>
              </a:avLst>
            </a:prstGeom>
            <a:solidFill>
              <a:srgbClr val="E1E5E8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 lang="en-US" sz="1800">
                <a:ea typeface="ＭＳ Ｐゴシック" charset="-128"/>
              </a:endParaRPr>
            </a:p>
          </p:txBody>
        </p:sp>
        <p:sp>
          <p:nvSpPr>
            <p:cNvPr id="13" name="Arc 12"/>
            <p:cNvSpPr/>
            <p:nvPr userDrawn="1"/>
          </p:nvSpPr>
          <p:spPr>
            <a:xfrm rot="5400000">
              <a:off x="-5844382" y="-8557418"/>
              <a:ext cx="11460162" cy="17907002"/>
            </a:xfrm>
            <a:prstGeom prst="arc">
              <a:avLst>
                <a:gd name="adj1" fmla="val 15930924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 lang="en-US" sz="1800">
                <a:ea typeface="ＭＳ Ｐゴシック" charset="-128"/>
              </a:endParaRPr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-1" y="1"/>
              <a:ext cx="7086601" cy="2667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sz="1800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-1" y="6477000"/>
              <a:ext cx="9144001" cy="381000"/>
            </a:xfrm>
            <a:prstGeom prst="rect">
              <a:avLst/>
            </a:prstGeom>
            <a:solidFill>
              <a:srgbClr val="1027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900">
                  <a:solidFill>
                    <a:srgbClr val="FFFFFF"/>
                  </a:solidFill>
                  <a:ea typeface="ＭＳ Ｐゴシック" charset="-128"/>
                </a:rPr>
                <a:t>UNIVERSITY COLLEGE DUBLIN   </a:t>
              </a:r>
              <a:r>
                <a:rPr lang="en-US" sz="900">
                  <a:solidFill>
                    <a:srgbClr val="FFFFFF"/>
                  </a:solidFill>
                  <a:latin typeface="Wingdings" charset="2"/>
                  <a:ea typeface="ＭＳ Ｐゴシック" charset="-128"/>
                </a:rPr>
                <a:t></a:t>
              </a:r>
              <a:r>
                <a:rPr lang="en-US" sz="900">
                  <a:solidFill>
                    <a:srgbClr val="FFFFFF"/>
                  </a:solidFill>
                  <a:ea typeface="ＭＳ Ｐゴシック" charset="-128"/>
                </a:rPr>
                <a:t>   DUBLIN CITY UNIVERSITY   </a:t>
              </a:r>
              <a:r>
                <a:rPr lang="en-US" sz="900">
                  <a:solidFill>
                    <a:srgbClr val="FFFFFF"/>
                  </a:solidFill>
                  <a:latin typeface="Wingdings" charset="2"/>
                  <a:ea typeface="ＭＳ Ｐゴシック" charset="-128"/>
                </a:rPr>
                <a:t></a:t>
              </a:r>
              <a:r>
                <a:rPr lang="en-US" sz="900">
                  <a:solidFill>
                    <a:srgbClr val="FFFFFF"/>
                  </a:solidFill>
                  <a:ea typeface="ＭＳ Ｐゴシック" charset="-128"/>
                </a:rPr>
                <a:t>   TYNDALL NATIONAL INSTITUTE </a:t>
              </a:r>
            </a:p>
          </p:txBody>
        </p:sp>
        <p:pic>
          <p:nvPicPr>
            <p:cNvPr id="1037" name="Picture 16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7442200" y="152400"/>
              <a:ext cx="1244600" cy="653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6038"/>
            <a:ext cx="678180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ga-IE" smtClean="0"/>
              <a:t>Click to edit Master title style</a:t>
            </a:r>
            <a:endParaRPr 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8229600" cy="490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chemeClr val="bg1"/>
                </a:solidFill>
                <a:latin typeface="Calibri" charset="0"/>
              </a:defRPr>
            </a:lvl1pPr>
          </a:lstStyle>
          <a:p>
            <a:fld id="{2A6D4F3C-232B-4B7D-8B60-BAEAA6D06AE0}" type="datetime1">
              <a:rPr lang="en-US" smtClean="0"/>
              <a:pPr/>
              <a:t>6/7/2012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chemeClr val="bg1"/>
                </a:solidFill>
                <a:latin typeface="Calibri" charset="0"/>
              </a:defRPr>
            </a:lvl1pPr>
          </a:lstStyle>
          <a:p>
            <a:fld id="{FA1EE04A-BA46-4437-9A45-5E88AF4C318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0" y="6356350"/>
            <a:ext cx="9144000" cy="120650"/>
          </a:xfrm>
          <a:prstGeom prst="rect">
            <a:avLst/>
          </a:prstGeom>
          <a:solidFill>
            <a:srgbClr val="9DA8A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srgbClr val="FFFFFF"/>
              </a:solidFill>
              <a:ea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800" b="1" kern="1200">
          <a:solidFill>
            <a:schemeClr val="tx1"/>
          </a:solidFill>
          <a:latin typeface="+mj-lt"/>
          <a:ea typeface="ＭＳ Ｐゴシック" pitchFamily="-65" charset="-128"/>
          <a:cs typeface="ＭＳ Ｐゴシック" charset="-128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Calibri" pitchFamily="-65" charset="0"/>
          <a:ea typeface="ＭＳ Ｐゴシック" pitchFamily="-65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Calibri" pitchFamily="-65" charset="0"/>
          <a:ea typeface="ＭＳ Ｐゴシック" pitchFamily="-65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Calibri" pitchFamily="-65" charset="0"/>
          <a:ea typeface="ＭＳ Ｐゴシック" pitchFamily="-65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Calibri" pitchFamily="-65" charset="0"/>
          <a:ea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ts val="2500"/>
        </a:spcBef>
        <a:spcAft>
          <a:spcPct val="0"/>
        </a:spcAft>
        <a:buChar char="•"/>
        <a:defRPr sz="2800" b="1" kern="1200">
          <a:solidFill>
            <a:srgbClr val="272A2C"/>
          </a:solidFill>
          <a:latin typeface="+mn-lt"/>
          <a:ea typeface="ＭＳ Ｐゴシック" pitchFamily="-65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0"/>
        </a:spcBef>
        <a:spcAft>
          <a:spcPct val="0"/>
        </a:spcAft>
        <a:buChar char="–"/>
        <a:defRPr sz="2400" kern="1200">
          <a:solidFill>
            <a:srgbClr val="272A2C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har char="•"/>
        <a:defRPr sz="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har char="–"/>
        <a:defRPr sz="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har char="»"/>
        <a:defRPr sz="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tiff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6" descr="Screen shot 2011-02-15 at 11.50.38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07813" y="14974888"/>
            <a:ext cx="62992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26" descr="Screen shot 2011-02-15 at 11.50.38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60213" y="15127288"/>
            <a:ext cx="62992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 r="39307"/>
          <a:stretch>
            <a:fillRect/>
          </a:stretch>
        </p:blipFill>
        <p:spPr bwMode="auto">
          <a:xfrm>
            <a:off x="4" y="0"/>
            <a:ext cx="1828796" cy="8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" name="TextBox 45"/>
          <p:cNvSpPr txBox="1"/>
          <p:nvPr/>
        </p:nvSpPr>
        <p:spPr>
          <a:xfrm>
            <a:off x="0" y="1066800"/>
            <a:ext cx="89916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 smtClean="0">
              <a:solidFill>
                <a:srgbClr val="002060"/>
              </a:solidFill>
              <a:latin typeface="Garamond" pitchFamily="18" charset="0"/>
            </a:endParaRPr>
          </a:p>
          <a:p>
            <a:pPr algn="ctr"/>
            <a:r>
              <a:rPr lang="en-GB" sz="3600" b="1" dirty="0" smtClean="0">
                <a:solidFill>
                  <a:srgbClr val="002060"/>
                </a:solidFill>
                <a:latin typeface="+mj-lt"/>
                <a:cs typeface="Tahoma" pitchFamily="34" charset="0"/>
              </a:rPr>
              <a:t>Recent Progress in Disposable Ion-selective Sensors for Environmental Applications</a:t>
            </a:r>
          </a:p>
          <a:p>
            <a:endParaRPr lang="en-US" sz="3200" b="1" i="1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algn="ctr"/>
            <a:r>
              <a:rPr lang="en-US" sz="3200" b="1" i="1" u="sng" dirty="0" err="1" smtClean="0">
                <a:solidFill>
                  <a:srgbClr val="002060"/>
                </a:solidFill>
                <a:latin typeface="+mj-lt"/>
                <a:cs typeface="Tahoma" pitchFamily="34" charset="0"/>
              </a:rPr>
              <a:t>Giusy</a:t>
            </a:r>
            <a:r>
              <a:rPr lang="en-US" sz="3200" b="1" i="1" u="sng" dirty="0" smtClean="0">
                <a:solidFill>
                  <a:srgbClr val="002060"/>
                </a:solidFill>
                <a:latin typeface="+mj-lt"/>
                <a:cs typeface="Tahoma" pitchFamily="34" charset="0"/>
              </a:rPr>
              <a:t> </a:t>
            </a:r>
            <a:r>
              <a:rPr lang="en-US" sz="3200" b="1" i="1" u="sng" dirty="0" err="1" smtClean="0">
                <a:solidFill>
                  <a:srgbClr val="002060"/>
                </a:solidFill>
                <a:latin typeface="+mj-lt"/>
                <a:cs typeface="Tahoma" pitchFamily="34" charset="0"/>
              </a:rPr>
              <a:t>Matzeu</a:t>
            </a:r>
            <a:r>
              <a:rPr lang="en-US" sz="3200" b="1" i="1" dirty="0" smtClean="0">
                <a:solidFill>
                  <a:srgbClr val="002060"/>
                </a:solidFill>
                <a:latin typeface="+mj-lt"/>
                <a:cs typeface="Tahoma" pitchFamily="34" charset="0"/>
              </a:rPr>
              <a:t>, Claudio </a:t>
            </a:r>
            <a:r>
              <a:rPr lang="en-US" sz="3200" b="1" i="1" dirty="0" err="1" smtClean="0">
                <a:solidFill>
                  <a:srgbClr val="002060"/>
                </a:solidFill>
                <a:latin typeface="+mj-lt"/>
                <a:cs typeface="Tahoma" pitchFamily="34" charset="0"/>
              </a:rPr>
              <a:t>Zuliani</a:t>
            </a:r>
            <a:r>
              <a:rPr lang="en-US" sz="3200" b="1" i="1" dirty="0" smtClean="0">
                <a:solidFill>
                  <a:srgbClr val="002060"/>
                </a:solidFill>
                <a:latin typeface="+mj-lt"/>
                <a:cs typeface="Tahoma" pitchFamily="34" charset="0"/>
              </a:rPr>
              <a:t> and Dermot Diamond</a:t>
            </a:r>
          </a:p>
          <a:p>
            <a:pPr algn="r"/>
            <a:endParaRPr lang="en-US" b="1" i="1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algn="r"/>
            <a:endParaRPr lang="en-US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algn="r"/>
            <a:r>
              <a:rPr lang="en-US" i="1" dirty="0" smtClean="0">
                <a:solidFill>
                  <a:srgbClr val="002060"/>
                </a:solidFill>
                <a:latin typeface="+mj-lt"/>
                <a:cs typeface="Tahoma" pitchFamily="34" charset="0"/>
              </a:rPr>
              <a:t>CIMTEC 2012,</a:t>
            </a:r>
          </a:p>
          <a:p>
            <a:pPr algn="r"/>
            <a:r>
              <a:rPr lang="en-US" i="1" dirty="0" err="1" smtClean="0">
                <a:solidFill>
                  <a:srgbClr val="002060"/>
                </a:solidFill>
                <a:latin typeface="+mj-lt"/>
                <a:cs typeface="Tahoma" pitchFamily="34" charset="0"/>
              </a:rPr>
              <a:t>Montecatini</a:t>
            </a:r>
            <a:r>
              <a:rPr lang="en-US" i="1" dirty="0" smtClean="0">
                <a:solidFill>
                  <a:srgbClr val="002060"/>
                </a:solidFill>
                <a:latin typeface="+mj-lt"/>
                <a:cs typeface="Tahoma" pitchFamily="34" charset="0"/>
              </a:rPr>
              <a:t> </a:t>
            </a:r>
            <a:r>
              <a:rPr lang="en-US" i="1" dirty="0" err="1" smtClean="0">
                <a:solidFill>
                  <a:srgbClr val="002060"/>
                </a:solidFill>
                <a:latin typeface="+mj-lt"/>
                <a:cs typeface="Tahoma" pitchFamily="34" charset="0"/>
              </a:rPr>
              <a:t>Terme</a:t>
            </a:r>
            <a:endParaRPr lang="en-US" i="1" dirty="0" smtClean="0">
              <a:solidFill>
                <a:srgbClr val="002060"/>
              </a:solidFill>
              <a:latin typeface="+mj-lt"/>
              <a:cs typeface="Tahoma" pitchFamily="34" charset="0"/>
            </a:endParaRPr>
          </a:p>
          <a:p>
            <a:pPr algn="r"/>
            <a:endParaRPr lang="en-GB" sz="3200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GB" dirty="0">
              <a:solidFill>
                <a:schemeClr val="tx2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62400" y="0"/>
            <a:ext cx="1379109" cy="8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77215" y="5573779"/>
            <a:ext cx="1766785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1" descr="DSCN0039.JPG"/>
          <p:cNvPicPr>
            <a:picLocks noChangeAspect="1"/>
          </p:cNvPicPr>
          <p:nvPr/>
        </p:nvPicPr>
        <p:blipFill>
          <a:blip r:embed="rId7" cstate="email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rot="20549340">
            <a:off x="184172" y="4255129"/>
            <a:ext cx="2102419" cy="1548000"/>
          </a:xfrm>
          <a:prstGeom prst="rect">
            <a:avLst/>
          </a:prstGeom>
        </p:spPr>
      </p:pic>
      <p:pic>
        <p:nvPicPr>
          <p:cNvPr id="14" name="Picture 13" descr="DSCN9982.JPG"/>
          <p:cNvPicPr>
            <a:picLocks noChangeAspect="1"/>
          </p:cNvPicPr>
          <p:nvPr/>
        </p:nvPicPr>
        <p:blipFill>
          <a:blip r:embed="rId8" cstate="email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26397">
            <a:off x="3728550" y="4127414"/>
            <a:ext cx="2121231" cy="1548000"/>
          </a:xfrm>
          <a:prstGeom prst="rect">
            <a:avLst/>
          </a:prstGeom>
        </p:spPr>
      </p:pic>
      <p:pic>
        <p:nvPicPr>
          <p:cNvPr id="36866" name="Picture 2" descr="http://www.gzespace.com/gzenew/im/news/news_2012/2012_6_10_14_cimtec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29000" y="1066800"/>
            <a:ext cx="2380166" cy="576000"/>
          </a:xfrm>
          <a:prstGeom prst="rect">
            <a:avLst/>
          </a:prstGeom>
          <a:noFill/>
        </p:spPr>
      </p:pic>
      <p:pic>
        <p:nvPicPr>
          <p:cNvPr id="15" name="Picture 14" descr="sem1_i54_1K.tif"/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828800" y="4781779"/>
            <a:ext cx="2101808" cy="15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6" descr="Screen shot 2011-02-15 at 11.50.38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07813" y="14974888"/>
            <a:ext cx="62992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26" descr="Screen shot 2011-02-15 at 11.50.38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60213" y="15127288"/>
            <a:ext cx="62992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 r="39307"/>
          <a:stretch>
            <a:fillRect/>
          </a:stretch>
        </p:blipFill>
        <p:spPr bwMode="auto">
          <a:xfrm>
            <a:off x="4" y="0"/>
            <a:ext cx="1828796" cy="8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" name="TextBox 45"/>
          <p:cNvSpPr txBox="1"/>
          <p:nvPr/>
        </p:nvSpPr>
        <p:spPr>
          <a:xfrm>
            <a:off x="152400" y="1066800"/>
            <a:ext cx="8381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 smtClean="0">
              <a:solidFill>
                <a:srgbClr val="002060"/>
              </a:solidFill>
              <a:latin typeface="Garamond" pitchFamily="18" charset="0"/>
            </a:endParaRPr>
          </a:p>
          <a:p>
            <a:endParaRPr lang="en-US" sz="3200" b="1" i="1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algn="r"/>
            <a:endParaRPr lang="en-GB" sz="3200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GB" dirty="0">
              <a:solidFill>
                <a:schemeClr val="tx2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62400" y="0"/>
            <a:ext cx="1379109" cy="8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8534399" y="6383999"/>
            <a:ext cx="609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  <a:cs typeface="Tahoma" pitchFamily="34" charset="0"/>
              </a:rPr>
              <a:t>9</a:t>
            </a:r>
            <a:endParaRPr lang="en-GB" b="1" dirty="0">
              <a:solidFill>
                <a:schemeClr val="bg1"/>
              </a:solidFill>
              <a:latin typeface="+mj-lt"/>
              <a:cs typeface="Tahom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000" y="828001"/>
            <a:ext cx="8458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+mj-lt"/>
                <a:cs typeface="Tahoma" pitchFamily="34" charset="0"/>
              </a:rPr>
              <a:t>PEDOT</a:t>
            </a:r>
          </a:p>
          <a:p>
            <a:endParaRPr lang="en-US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US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US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GB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400" y="5780656"/>
            <a:ext cx="8908213" cy="400110"/>
          </a:xfrm>
          <a:prstGeom prst="rect">
            <a:avLst/>
          </a:prstGeom>
          <a:solidFill>
            <a:srgbClr val="E1E5E8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cs typeface="Tahoma" pitchFamily="34" charset="0"/>
              </a:rPr>
              <a:t>● Introduction  </a:t>
            </a:r>
            <a:r>
              <a:rPr lang="en-US" sz="2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cs typeface="Tahoma" pitchFamily="34" charset="0"/>
              </a:rPr>
              <a:t>● Solid Contact Materials</a:t>
            </a:r>
            <a:r>
              <a:rPr lang="en-US" sz="2000" b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cs typeface="Tahoma" pitchFamily="34" charset="0"/>
              </a:rPr>
              <a:t>   ● Conclusions   ● Future Trends     </a:t>
            </a:r>
            <a:endParaRPr lang="en-GB" sz="20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+mj-lt"/>
              <a:cs typeface="Tahom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278972" y="2208212"/>
            <a:ext cx="9372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baseline="30000" dirty="0" smtClean="0">
              <a:solidFill>
                <a:srgbClr val="002060"/>
              </a:solidFill>
              <a:latin typeface="+mj-lt"/>
            </a:endParaRPr>
          </a:p>
          <a:p>
            <a:pPr lvl="1"/>
            <a:endParaRPr lang="en-US" dirty="0" smtClean="0">
              <a:solidFill>
                <a:srgbClr val="002060"/>
              </a:solidFill>
              <a:latin typeface="+mj-lt"/>
            </a:endParaRPr>
          </a:p>
          <a:p>
            <a:pPr lvl="1"/>
            <a:endParaRPr lang="en-GB" dirty="0" smtClean="0">
              <a:solidFill>
                <a:srgbClr val="002060"/>
              </a:solidFill>
              <a:latin typeface="+mj-lt"/>
            </a:endParaRPr>
          </a:p>
          <a:p>
            <a:pPr lvl="1"/>
            <a:endParaRPr lang="en-GB" dirty="0" smtClean="0">
              <a:solidFill>
                <a:srgbClr val="002060"/>
              </a:solidFill>
              <a:latin typeface="+mj-lt"/>
            </a:endParaRPr>
          </a:p>
          <a:p>
            <a:pPr lvl="1"/>
            <a:endParaRPr lang="en-GB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33011" y="1432411"/>
            <a:ext cx="90936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 smtClean="0">
                <a:solidFill>
                  <a:srgbClr val="002060"/>
                </a:solidFill>
                <a:latin typeface="+mj-lt"/>
              </a:rPr>
              <a:t>Example of a calibration curve realized using PEDOT like solid contact layer</a:t>
            </a:r>
          </a:p>
        </p:txBody>
      </p:sp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5087081" y="2505737"/>
          <a:ext cx="3752119" cy="267556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105446"/>
                <a:gridCol w="1401645"/>
                <a:gridCol w="1245028"/>
              </a:tblGrid>
              <a:tr h="834478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+mj-lt"/>
                          <a:cs typeface="Tahoma" pitchFamily="34" charset="0"/>
                        </a:rPr>
                        <a:t>SPE</a:t>
                      </a:r>
                      <a:endParaRPr lang="en-GB" b="1" dirty="0">
                        <a:solidFill>
                          <a:srgbClr val="FF0000"/>
                        </a:solidFill>
                        <a:latin typeface="+mj-lt"/>
                        <a:cs typeface="Tahoma" pitchFamily="34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+mj-lt"/>
                          <a:cs typeface="Tahoma" pitchFamily="34" charset="0"/>
                        </a:rPr>
                        <a:t>Sensitivity (mV)</a:t>
                      </a:r>
                      <a:endParaRPr lang="en-GB" b="1" dirty="0">
                        <a:solidFill>
                          <a:srgbClr val="FF0000"/>
                        </a:solidFill>
                        <a:latin typeface="+mj-lt"/>
                        <a:cs typeface="Tahoma" pitchFamily="34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+mj-lt"/>
                          <a:cs typeface="Tahoma" pitchFamily="34" charset="0"/>
                        </a:rPr>
                        <a:t>Baseline (mV)</a:t>
                      </a:r>
                      <a:endParaRPr lang="en-GB" b="1" dirty="0">
                        <a:solidFill>
                          <a:srgbClr val="FF0000"/>
                        </a:solidFill>
                        <a:latin typeface="+mj-lt"/>
                        <a:cs typeface="Tahoma" pitchFamily="34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460272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+mj-lt"/>
                          <a:cs typeface="Tahoma" pitchFamily="34" charset="0"/>
                        </a:rPr>
                        <a:t>1</a:t>
                      </a:r>
                      <a:endParaRPr lang="en-GB" b="0" dirty="0">
                        <a:solidFill>
                          <a:schemeClr val="tx1"/>
                        </a:solidFill>
                        <a:latin typeface="+mj-lt"/>
                        <a:cs typeface="Tahoma" pitchFamily="34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27.57</a:t>
                      </a:r>
                    </a:p>
                  </a:txBody>
                  <a:tcPr marL="0" marR="0" marT="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2060"/>
                          </a:solidFill>
                          <a:latin typeface="Calibri"/>
                        </a:rPr>
                        <a:t>289.1</a:t>
                      </a:r>
                      <a:endParaRPr lang="en-GB" sz="18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rgbClr val="FFFFFF"/>
                    </a:solidFill>
                  </a:tcPr>
                </a:tc>
              </a:tr>
              <a:tr h="460272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rgbClr val="FF0000"/>
                          </a:solidFill>
                          <a:latin typeface="+mj-lt"/>
                          <a:cs typeface="Tahoma" pitchFamily="34" charset="0"/>
                        </a:rPr>
                        <a:t>2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27.45</a:t>
                      </a:r>
                    </a:p>
                  </a:txBody>
                  <a:tcPr marL="0" marR="0" marT="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2060"/>
                          </a:solidFill>
                          <a:latin typeface="Calibri"/>
                        </a:rPr>
                        <a:t>294</a:t>
                      </a:r>
                      <a:endParaRPr lang="en-GB" sz="18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rgbClr val="FFFFFF"/>
                    </a:solidFill>
                  </a:tcPr>
                </a:tc>
              </a:tr>
              <a:tr h="460272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rgbClr val="00B050"/>
                          </a:solidFill>
                          <a:latin typeface="+mj-lt"/>
                          <a:cs typeface="Tahoma" pitchFamily="34" charset="0"/>
                        </a:rPr>
                        <a:t>3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27.06</a:t>
                      </a:r>
                    </a:p>
                  </a:txBody>
                  <a:tcPr marL="0" marR="0" marT="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2060"/>
                          </a:solidFill>
                          <a:latin typeface="Calibri"/>
                        </a:rPr>
                        <a:t>292.7</a:t>
                      </a:r>
                      <a:endParaRPr lang="en-GB" sz="18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rgbClr val="FFFFFF"/>
                    </a:solidFill>
                  </a:tcPr>
                </a:tc>
              </a:tr>
              <a:tr h="460272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rgbClr val="7030A0"/>
                          </a:solidFill>
                          <a:latin typeface="+mj-lt"/>
                          <a:cs typeface="Tahoma" pitchFamily="34" charset="0"/>
                        </a:rPr>
                        <a:t>4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28.02</a:t>
                      </a:r>
                    </a:p>
                  </a:txBody>
                  <a:tcPr marL="0" marR="0" marT="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2060"/>
                          </a:solidFill>
                          <a:latin typeface="Calibri"/>
                        </a:rPr>
                        <a:t>288.8</a:t>
                      </a:r>
                      <a:endParaRPr lang="en-GB" sz="18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" y="2263408"/>
            <a:ext cx="4984569" cy="31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6" descr="Screen shot 2011-02-15 at 11.50.38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07813" y="14974888"/>
            <a:ext cx="62992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26" descr="Screen shot 2011-02-15 at 11.50.38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60213" y="15127288"/>
            <a:ext cx="62992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 r="39307"/>
          <a:stretch>
            <a:fillRect/>
          </a:stretch>
        </p:blipFill>
        <p:spPr bwMode="auto">
          <a:xfrm>
            <a:off x="4" y="0"/>
            <a:ext cx="1828796" cy="8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" name="TextBox 45"/>
          <p:cNvSpPr txBox="1"/>
          <p:nvPr/>
        </p:nvSpPr>
        <p:spPr>
          <a:xfrm>
            <a:off x="152400" y="1066800"/>
            <a:ext cx="8381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 smtClean="0">
              <a:solidFill>
                <a:srgbClr val="002060"/>
              </a:solidFill>
              <a:latin typeface="Garamond" pitchFamily="18" charset="0"/>
            </a:endParaRPr>
          </a:p>
          <a:p>
            <a:endParaRPr lang="en-US" sz="3200" b="1" i="1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algn="r"/>
            <a:endParaRPr lang="en-GB" sz="3200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GB" dirty="0">
              <a:solidFill>
                <a:schemeClr val="tx2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62400" y="0"/>
            <a:ext cx="1379109" cy="8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8534399" y="6383999"/>
            <a:ext cx="609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  <a:cs typeface="Tahoma" pitchFamily="34" charset="0"/>
              </a:rPr>
              <a:t>10</a:t>
            </a:r>
            <a:endParaRPr lang="en-GB" b="1" dirty="0">
              <a:solidFill>
                <a:schemeClr val="bg1"/>
              </a:solidFill>
              <a:latin typeface="+mj-lt"/>
              <a:cs typeface="Tahom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000" y="828001"/>
            <a:ext cx="8458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+mj-lt"/>
                <a:cs typeface="Tahoma" pitchFamily="34" charset="0"/>
              </a:rPr>
              <a:t>PEDOT</a:t>
            </a:r>
          </a:p>
          <a:p>
            <a:endParaRPr lang="en-US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US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US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GB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400" y="5892239"/>
            <a:ext cx="8908213" cy="400110"/>
          </a:xfrm>
          <a:prstGeom prst="rect">
            <a:avLst/>
          </a:prstGeom>
          <a:solidFill>
            <a:srgbClr val="E1E5E8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cs typeface="Tahoma" pitchFamily="34" charset="0"/>
              </a:rPr>
              <a:t>● Introduction  </a:t>
            </a:r>
            <a:r>
              <a:rPr lang="en-US" sz="2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cs typeface="Tahoma" pitchFamily="34" charset="0"/>
              </a:rPr>
              <a:t>● Solid Contact Materials</a:t>
            </a:r>
            <a:r>
              <a:rPr lang="en-US" sz="2000" b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cs typeface="Tahoma" pitchFamily="34" charset="0"/>
              </a:rPr>
              <a:t>  ● Conclusions   ● Future Trends     </a:t>
            </a:r>
            <a:endParaRPr lang="en-GB" sz="20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+mj-lt"/>
              <a:cs typeface="Tahom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278972" y="2208212"/>
            <a:ext cx="9372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baseline="30000" dirty="0" smtClean="0">
              <a:solidFill>
                <a:srgbClr val="002060"/>
              </a:solidFill>
              <a:latin typeface="+mj-lt"/>
            </a:endParaRPr>
          </a:p>
          <a:p>
            <a:pPr lvl="1"/>
            <a:endParaRPr lang="en-US" dirty="0" smtClean="0">
              <a:solidFill>
                <a:srgbClr val="002060"/>
              </a:solidFill>
              <a:latin typeface="+mj-lt"/>
            </a:endParaRPr>
          </a:p>
          <a:p>
            <a:pPr lvl="1"/>
            <a:endParaRPr lang="en-GB" dirty="0" smtClean="0">
              <a:solidFill>
                <a:srgbClr val="002060"/>
              </a:solidFill>
              <a:latin typeface="+mj-lt"/>
            </a:endParaRPr>
          </a:p>
          <a:p>
            <a:pPr lvl="1"/>
            <a:endParaRPr lang="en-GB" dirty="0" smtClean="0">
              <a:solidFill>
                <a:srgbClr val="002060"/>
              </a:solidFill>
              <a:latin typeface="+mj-lt"/>
            </a:endParaRPr>
          </a:p>
          <a:p>
            <a:pPr lvl="1"/>
            <a:endParaRPr lang="en-GB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62000" y="1447800"/>
            <a:ext cx="807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+mj-lt"/>
              </a:rPr>
              <a:t>How the performances of the Lead ISEs were affected in changing the current density during the </a:t>
            </a:r>
            <a:r>
              <a:rPr lang="en-US" dirty="0" err="1" smtClean="0">
                <a:solidFill>
                  <a:srgbClr val="002060"/>
                </a:solidFill>
                <a:latin typeface="+mj-lt"/>
              </a:rPr>
              <a:t>electrodeposition</a:t>
            </a:r>
            <a:r>
              <a:rPr lang="en-US" dirty="0" smtClean="0">
                <a:solidFill>
                  <a:srgbClr val="002060"/>
                </a:solidFill>
                <a:latin typeface="+mj-lt"/>
              </a:rPr>
              <a:t> of PEDOT </a:t>
            </a:r>
            <a:endParaRPr lang="en-GB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76497" y="3276600"/>
            <a:ext cx="36579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Garamond"/>
              </a:rPr>
              <a:t>● </a:t>
            </a:r>
            <a:r>
              <a:rPr lang="en-GB" dirty="0" smtClean="0">
                <a:solidFill>
                  <a:srgbClr val="002060"/>
                </a:solidFill>
                <a:latin typeface="+mj-lt"/>
              </a:rPr>
              <a:t>Standard deviation for the baseline of the ISEs</a:t>
            </a:r>
          </a:p>
          <a:p>
            <a:endParaRPr lang="en-US" dirty="0" smtClean="0">
              <a:solidFill>
                <a:srgbClr val="002060"/>
              </a:solidFill>
              <a:latin typeface="+mj-lt"/>
            </a:endParaRPr>
          </a:p>
          <a:p>
            <a:r>
              <a:rPr lang="en-GB" dirty="0" smtClean="0">
                <a:solidFill>
                  <a:srgbClr val="FF0000"/>
                </a:solidFill>
                <a:latin typeface="+mj-lt"/>
              </a:rPr>
              <a:t>■</a:t>
            </a:r>
            <a:r>
              <a:rPr lang="en-GB" dirty="0" smtClean="0">
                <a:solidFill>
                  <a:srgbClr val="002060"/>
                </a:solidFill>
                <a:latin typeface="+mj-lt"/>
              </a:rPr>
              <a:t> Standard deviation for the sensitivity of the ISEs</a:t>
            </a:r>
            <a:endParaRPr lang="en-GB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" y="2648129"/>
            <a:ext cx="45910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6" descr="Screen shot 2011-02-15 at 11.50.38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07813" y="14974888"/>
            <a:ext cx="62992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26" descr="Screen shot 2011-02-15 at 11.50.38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60213" y="15127288"/>
            <a:ext cx="62992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 r="39307"/>
          <a:stretch>
            <a:fillRect/>
          </a:stretch>
        </p:blipFill>
        <p:spPr bwMode="auto">
          <a:xfrm>
            <a:off x="4" y="0"/>
            <a:ext cx="1828796" cy="8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" name="TextBox 45"/>
          <p:cNvSpPr txBox="1"/>
          <p:nvPr/>
        </p:nvSpPr>
        <p:spPr>
          <a:xfrm>
            <a:off x="152400" y="1066800"/>
            <a:ext cx="8381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 smtClean="0">
              <a:solidFill>
                <a:srgbClr val="002060"/>
              </a:solidFill>
              <a:latin typeface="Garamond" pitchFamily="18" charset="0"/>
            </a:endParaRPr>
          </a:p>
          <a:p>
            <a:endParaRPr lang="en-US" sz="3200" b="1" i="1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algn="r"/>
            <a:endParaRPr lang="en-GB" sz="3200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GB" dirty="0">
              <a:solidFill>
                <a:schemeClr val="tx2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62400" y="0"/>
            <a:ext cx="1379109" cy="8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8534399" y="6383999"/>
            <a:ext cx="609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  <a:cs typeface="Tahoma" pitchFamily="34" charset="0"/>
              </a:rPr>
              <a:t>11</a:t>
            </a:r>
            <a:endParaRPr lang="en-GB" b="1" dirty="0">
              <a:solidFill>
                <a:schemeClr val="bg1"/>
              </a:solidFill>
              <a:latin typeface="+mj-lt"/>
              <a:cs typeface="Tahom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000" y="828001"/>
            <a:ext cx="8458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+mj-lt"/>
                <a:cs typeface="Tahoma" pitchFamily="34" charset="0"/>
              </a:rPr>
              <a:t>GNPs</a:t>
            </a:r>
          </a:p>
          <a:p>
            <a:endParaRPr lang="en-US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US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US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GB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400" y="5867400"/>
            <a:ext cx="8908213" cy="400110"/>
          </a:xfrm>
          <a:prstGeom prst="rect">
            <a:avLst/>
          </a:prstGeom>
          <a:solidFill>
            <a:srgbClr val="E1E5E8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cs typeface="Tahoma" pitchFamily="34" charset="0"/>
              </a:rPr>
              <a:t>● Introduction  </a:t>
            </a:r>
            <a:r>
              <a:rPr lang="en-US" sz="2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cs typeface="Tahoma" pitchFamily="34" charset="0"/>
              </a:rPr>
              <a:t>● Solid Contact Material   </a:t>
            </a:r>
            <a:r>
              <a:rPr lang="en-US" sz="2000" b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cs typeface="Tahoma" pitchFamily="34" charset="0"/>
              </a:rPr>
              <a:t>● Conclusions   ● Future Trends     </a:t>
            </a:r>
            <a:endParaRPr lang="en-GB" sz="20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+mj-lt"/>
              <a:cs typeface="Tahom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278972" y="2208212"/>
            <a:ext cx="9372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baseline="30000" dirty="0" smtClean="0">
              <a:solidFill>
                <a:srgbClr val="002060"/>
              </a:solidFill>
              <a:latin typeface="+mj-lt"/>
            </a:endParaRPr>
          </a:p>
          <a:p>
            <a:pPr lvl="1"/>
            <a:endParaRPr lang="en-US" dirty="0" smtClean="0">
              <a:solidFill>
                <a:srgbClr val="002060"/>
              </a:solidFill>
              <a:latin typeface="+mj-lt"/>
            </a:endParaRPr>
          </a:p>
          <a:p>
            <a:pPr lvl="1"/>
            <a:endParaRPr lang="en-GB" dirty="0" smtClean="0">
              <a:solidFill>
                <a:srgbClr val="002060"/>
              </a:solidFill>
              <a:latin typeface="+mj-lt"/>
            </a:endParaRPr>
          </a:p>
          <a:p>
            <a:pPr lvl="1"/>
            <a:endParaRPr lang="en-GB" dirty="0" smtClean="0">
              <a:solidFill>
                <a:srgbClr val="002060"/>
              </a:solidFill>
              <a:latin typeface="+mj-lt"/>
            </a:endParaRPr>
          </a:p>
          <a:p>
            <a:pPr lvl="1"/>
            <a:endParaRPr lang="en-GB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1000" y="1515714"/>
            <a:ext cx="81533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+mj-lt"/>
              </a:rPr>
              <a:t>GNPs used like solid contact for different reasons:</a:t>
            </a:r>
          </a:p>
          <a:p>
            <a:pPr lvl="1"/>
            <a:endParaRPr lang="en-US" dirty="0" smtClean="0">
              <a:solidFill>
                <a:srgbClr val="002060"/>
              </a:solidFill>
              <a:latin typeface="+mj-lt"/>
            </a:endParaRP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+mj-lt"/>
              </a:rPr>
              <a:t> possibility of tuning in changing the solvent and the </a:t>
            </a:r>
            <a:r>
              <a:rPr lang="en-US" dirty="0" err="1" smtClean="0">
                <a:solidFill>
                  <a:srgbClr val="002060"/>
                </a:solidFill>
                <a:latin typeface="+mj-lt"/>
              </a:rPr>
              <a:t>ligand</a:t>
            </a:r>
            <a:r>
              <a:rPr lang="en-US" dirty="0" smtClean="0">
                <a:solidFill>
                  <a:srgbClr val="002060"/>
                </a:solidFill>
                <a:latin typeface="+mj-lt"/>
              </a:rPr>
              <a:t> for specific applications</a:t>
            </a:r>
          </a:p>
          <a:p>
            <a:pPr lvl="1">
              <a:buFont typeface="Arial" pitchFamily="34" charset="0"/>
              <a:buChar char="•"/>
            </a:pPr>
            <a:endParaRPr lang="en-US" dirty="0" smtClean="0">
              <a:solidFill>
                <a:srgbClr val="002060"/>
              </a:solidFill>
              <a:latin typeface="+mj-lt"/>
            </a:endParaRP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+mj-lt"/>
              </a:rPr>
              <a:t> tuned to directly bind the metal ion of interest</a:t>
            </a:r>
          </a:p>
          <a:p>
            <a:pPr lvl="1">
              <a:buFont typeface="Arial" pitchFamily="34" charset="0"/>
              <a:buChar char="•"/>
            </a:pPr>
            <a:endParaRPr lang="en-US" dirty="0" smtClean="0">
              <a:solidFill>
                <a:srgbClr val="002060"/>
              </a:solidFill>
              <a:latin typeface="+mj-lt"/>
            </a:endParaRP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+mj-lt"/>
              </a:rPr>
              <a:t> like others </a:t>
            </a:r>
            <a:r>
              <a:rPr lang="en-US" dirty="0" err="1" smtClean="0">
                <a:solidFill>
                  <a:srgbClr val="002060"/>
                </a:solidFill>
                <a:latin typeface="+mj-lt"/>
              </a:rPr>
              <a:t>nanomaterials</a:t>
            </a:r>
            <a:r>
              <a:rPr lang="en-US" dirty="0" smtClean="0">
                <a:solidFill>
                  <a:srgbClr val="002060"/>
                </a:solidFill>
                <a:latin typeface="+mj-lt"/>
              </a:rPr>
              <a:t>, ability to increase the surface area of the sensitive part of the solid contact</a:t>
            </a:r>
            <a:endParaRPr lang="en-GB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6" descr="Screen shot 2011-02-15 at 11.50.38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07813" y="14974888"/>
            <a:ext cx="62992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26" descr="Screen shot 2011-02-15 at 11.50.38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60213" y="15127288"/>
            <a:ext cx="62992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 r="39307"/>
          <a:stretch>
            <a:fillRect/>
          </a:stretch>
        </p:blipFill>
        <p:spPr bwMode="auto">
          <a:xfrm>
            <a:off x="4" y="0"/>
            <a:ext cx="1828796" cy="8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" name="TextBox 45"/>
          <p:cNvSpPr txBox="1"/>
          <p:nvPr/>
        </p:nvSpPr>
        <p:spPr>
          <a:xfrm>
            <a:off x="152400" y="1066800"/>
            <a:ext cx="8381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 smtClean="0">
              <a:solidFill>
                <a:srgbClr val="002060"/>
              </a:solidFill>
              <a:latin typeface="Garamond" pitchFamily="18" charset="0"/>
            </a:endParaRPr>
          </a:p>
          <a:p>
            <a:endParaRPr lang="en-US" sz="3200" b="1" i="1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algn="r"/>
            <a:endParaRPr lang="en-GB" sz="3200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GB" dirty="0">
              <a:solidFill>
                <a:schemeClr val="tx2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62400" y="0"/>
            <a:ext cx="1379109" cy="8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8534399" y="6383999"/>
            <a:ext cx="609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  <a:cs typeface="Tahoma" pitchFamily="34" charset="0"/>
              </a:rPr>
              <a:t>12</a:t>
            </a:r>
            <a:endParaRPr lang="en-GB" b="1" dirty="0">
              <a:solidFill>
                <a:schemeClr val="bg1"/>
              </a:solidFill>
              <a:latin typeface="+mj-lt"/>
              <a:cs typeface="Tahom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000" y="828001"/>
            <a:ext cx="8458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+mj-lt"/>
                <a:cs typeface="Tahoma" pitchFamily="34" charset="0"/>
              </a:rPr>
              <a:t>GNPs</a:t>
            </a:r>
          </a:p>
          <a:p>
            <a:endParaRPr lang="en-US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US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US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GB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400" y="5867400"/>
            <a:ext cx="8908213" cy="400110"/>
          </a:xfrm>
          <a:prstGeom prst="rect">
            <a:avLst/>
          </a:prstGeom>
          <a:solidFill>
            <a:srgbClr val="E1E5E8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cs typeface="Tahoma" pitchFamily="34" charset="0"/>
              </a:rPr>
              <a:t>● Introduction  </a:t>
            </a:r>
            <a:r>
              <a:rPr lang="en-US" sz="2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cs typeface="Tahoma" pitchFamily="34" charset="0"/>
              </a:rPr>
              <a:t>● Solid Contact Material   </a:t>
            </a:r>
            <a:r>
              <a:rPr lang="en-US" sz="2000" b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cs typeface="Tahoma" pitchFamily="34" charset="0"/>
              </a:rPr>
              <a:t>● Conclusions   ● Future Trends     </a:t>
            </a:r>
            <a:endParaRPr lang="en-GB" sz="20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+mj-lt"/>
              <a:cs typeface="Tahom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278972" y="2208212"/>
            <a:ext cx="9372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baseline="30000" dirty="0" smtClean="0">
              <a:solidFill>
                <a:srgbClr val="002060"/>
              </a:solidFill>
              <a:latin typeface="+mj-lt"/>
            </a:endParaRPr>
          </a:p>
          <a:p>
            <a:pPr lvl="1"/>
            <a:endParaRPr lang="en-US" dirty="0" smtClean="0">
              <a:solidFill>
                <a:srgbClr val="002060"/>
              </a:solidFill>
              <a:latin typeface="+mj-lt"/>
            </a:endParaRPr>
          </a:p>
          <a:p>
            <a:pPr lvl="1"/>
            <a:endParaRPr lang="en-GB" dirty="0" smtClean="0">
              <a:solidFill>
                <a:srgbClr val="002060"/>
              </a:solidFill>
              <a:latin typeface="+mj-lt"/>
            </a:endParaRPr>
          </a:p>
          <a:p>
            <a:pPr lvl="1"/>
            <a:endParaRPr lang="en-GB" dirty="0" smtClean="0">
              <a:solidFill>
                <a:srgbClr val="002060"/>
              </a:solidFill>
              <a:latin typeface="+mj-lt"/>
            </a:endParaRPr>
          </a:p>
          <a:p>
            <a:pPr lvl="1"/>
            <a:endParaRPr lang="en-GB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4805" y="1284881"/>
            <a:ext cx="8534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+mj-lt"/>
              </a:rPr>
              <a:t>        </a:t>
            </a:r>
            <a:r>
              <a:rPr lang="en-US" dirty="0" err="1" smtClean="0">
                <a:solidFill>
                  <a:srgbClr val="002060"/>
                </a:solidFill>
                <a:latin typeface="+mj-lt"/>
              </a:rPr>
              <a:t>Thioctic</a:t>
            </a:r>
            <a:r>
              <a:rPr lang="en-US" dirty="0" smtClean="0">
                <a:solidFill>
                  <a:srgbClr val="002060"/>
                </a:solidFill>
                <a:latin typeface="+mj-lt"/>
              </a:rPr>
              <a:t> Acid GNPs                                </a:t>
            </a:r>
            <a:r>
              <a:rPr lang="en-US" dirty="0" err="1" smtClean="0">
                <a:solidFill>
                  <a:srgbClr val="002060"/>
                </a:solidFill>
                <a:latin typeface="+mj-lt"/>
              </a:rPr>
              <a:t>Thioctic</a:t>
            </a:r>
            <a:r>
              <a:rPr lang="en-US" dirty="0" smtClean="0">
                <a:solidFill>
                  <a:srgbClr val="002060"/>
                </a:solidFill>
                <a:latin typeface="+mj-lt"/>
              </a:rPr>
              <a:t> Amide GNPs</a:t>
            </a:r>
            <a:endParaRPr lang="en-GB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623279"/>
            <a:ext cx="2505075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41509" y="1746546"/>
            <a:ext cx="2638425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152400" y="4156929"/>
            <a:ext cx="457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+mj-lt"/>
              </a:rPr>
              <a:t> soluble in water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+mj-lt"/>
              </a:rPr>
              <a:t>functionalization</a:t>
            </a:r>
            <a:r>
              <a:rPr lang="en-US" dirty="0" smtClean="0">
                <a:solidFill>
                  <a:srgbClr val="002060"/>
                </a:solidFill>
                <a:latin typeface="+mj-lt"/>
              </a:rPr>
              <a:t> by </a:t>
            </a:r>
            <a:r>
              <a:rPr lang="en-US" dirty="0" err="1" smtClean="0">
                <a:solidFill>
                  <a:srgbClr val="002060"/>
                </a:solidFill>
                <a:latin typeface="+mj-lt"/>
              </a:rPr>
              <a:t>ligand</a:t>
            </a:r>
            <a:r>
              <a:rPr lang="en-US" dirty="0" smtClean="0">
                <a:solidFill>
                  <a:srgbClr val="002060"/>
                </a:solidFill>
                <a:latin typeface="+mj-lt"/>
              </a:rPr>
              <a:t> exchange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GB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d</a:t>
            </a:r>
            <a:r>
              <a:rPr lang="en-GB" baseline="-25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mean</a:t>
            </a:r>
            <a:r>
              <a:rPr lang="en-GB" baseline="-25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GB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= 3.6 ± 0.6 nm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rgbClr val="002060"/>
              </a:solidFill>
              <a:latin typeface="+mj-lt"/>
            </a:endParaRPr>
          </a:p>
          <a:p>
            <a:r>
              <a:rPr lang="en-US" dirty="0" smtClean="0">
                <a:solidFill>
                  <a:srgbClr val="002060"/>
                </a:solidFill>
                <a:latin typeface="+mj-lt"/>
              </a:rPr>
              <a:t> </a:t>
            </a:r>
            <a:endParaRPr lang="en-GB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05400" y="4206762"/>
            <a:ext cx="39552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+mj-lt"/>
              </a:rPr>
              <a:t> soluble in DMSO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+mj-lt"/>
              </a:rPr>
              <a:t>functionalization</a:t>
            </a:r>
            <a:r>
              <a:rPr lang="en-US" dirty="0" smtClean="0">
                <a:solidFill>
                  <a:srgbClr val="002060"/>
                </a:solidFill>
                <a:latin typeface="+mj-lt"/>
              </a:rPr>
              <a:t> by </a:t>
            </a:r>
            <a:r>
              <a:rPr lang="en-US" dirty="0" err="1" smtClean="0">
                <a:solidFill>
                  <a:srgbClr val="002060"/>
                </a:solidFill>
                <a:latin typeface="+mj-lt"/>
              </a:rPr>
              <a:t>ligand</a:t>
            </a:r>
            <a:r>
              <a:rPr lang="en-US" dirty="0" smtClean="0">
                <a:solidFill>
                  <a:srgbClr val="002060"/>
                </a:solidFill>
                <a:latin typeface="+mj-lt"/>
              </a:rPr>
              <a:t> exchange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GB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d</a:t>
            </a:r>
            <a:r>
              <a:rPr lang="en-GB" baseline="-25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mean</a:t>
            </a:r>
            <a:r>
              <a:rPr lang="en-GB" baseline="-25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GB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= 3.5 ± 0.7 nm</a:t>
            </a:r>
          </a:p>
          <a:p>
            <a:endParaRPr lang="en-US" dirty="0" smtClean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20" name="Group 18"/>
          <p:cNvGrpSpPr>
            <a:grpSpLocks/>
          </p:cNvGrpSpPr>
          <p:nvPr/>
        </p:nvGrpSpPr>
        <p:grpSpPr bwMode="auto">
          <a:xfrm>
            <a:off x="784300" y="1161614"/>
            <a:ext cx="2635175" cy="2995315"/>
            <a:chOff x="2154" y="1736"/>
            <a:chExt cx="1180" cy="1423"/>
          </a:xfrm>
        </p:grpSpPr>
        <p:pic>
          <p:nvPicPr>
            <p:cNvPr id="22" name="Picture 8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2154" y="1979"/>
              <a:ext cx="1180" cy="1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Text Box 15"/>
            <p:cNvSpPr txBox="1">
              <a:spLocks noChangeArrowheads="1"/>
            </p:cNvSpPr>
            <p:nvPr/>
          </p:nvSpPr>
          <p:spPr bwMode="auto">
            <a:xfrm>
              <a:off x="2227" y="1736"/>
              <a:ext cx="116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 sz="2200" b="0" dirty="0">
                <a:latin typeface="Times New Roman" pitchFamily="18" charset="0"/>
              </a:endParaRPr>
            </a:p>
          </p:txBody>
        </p:sp>
      </p:grpSp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5341509" y="1746546"/>
            <a:ext cx="2638425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6" descr="Screen shot 2011-02-15 at 11.50.38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07813" y="14974888"/>
            <a:ext cx="62992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26" descr="Screen shot 2011-02-15 at 11.50.38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60213" y="15127288"/>
            <a:ext cx="62992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 r="39307"/>
          <a:stretch>
            <a:fillRect/>
          </a:stretch>
        </p:blipFill>
        <p:spPr bwMode="auto">
          <a:xfrm>
            <a:off x="4" y="0"/>
            <a:ext cx="1828796" cy="8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" name="TextBox 45"/>
          <p:cNvSpPr txBox="1"/>
          <p:nvPr/>
        </p:nvSpPr>
        <p:spPr>
          <a:xfrm>
            <a:off x="152400" y="1066800"/>
            <a:ext cx="8381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 smtClean="0">
              <a:solidFill>
                <a:srgbClr val="002060"/>
              </a:solidFill>
              <a:latin typeface="Garamond" pitchFamily="18" charset="0"/>
            </a:endParaRPr>
          </a:p>
          <a:p>
            <a:endParaRPr lang="en-US" sz="3200" b="1" i="1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algn="r"/>
            <a:endParaRPr lang="en-GB" sz="3200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GB" dirty="0">
              <a:solidFill>
                <a:schemeClr val="tx2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62400" y="0"/>
            <a:ext cx="1379109" cy="8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8534399" y="6383999"/>
            <a:ext cx="609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  <a:cs typeface="Tahoma" pitchFamily="34" charset="0"/>
              </a:rPr>
              <a:t>13</a:t>
            </a:r>
            <a:endParaRPr lang="en-GB" b="1" dirty="0">
              <a:solidFill>
                <a:schemeClr val="bg1"/>
              </a:solidFill>
              <a:latin typeface="+mj-lt"/>
              <a:cs typeface="Tahom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000" y="828001"/>
            <a:ext cx="8458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+mj-lt"/>
                <a:cs typeface="Tahoma" pitchFamily="34" charset="0"/>
              </a:rPr>
              <a:t>GNPs</a:t>
            </a:r>
          </a:p>
          <a:p>
            <a:endParaRPr lang="en-US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US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US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GB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400" y="5867400"/>
            <a:ext cx="8908213" cy="400110"/>
          </a:xfrm>
          <a:prstGeom prst="rect">
            <a:avLst/>
          </a:prstGeom>
          <a:solidFill>
            <a:srgbClr val="E1E5E8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cs typeface="Tahoma" pitchFamily="34" charset="0"/>
              </a:rPr>
              <a:t>● Introduction  </a:t>
            </a:r>
            <a:r>
              <a:rPr lang="en-US" sz="2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cs typeface="Tahoma" pitchFamily="34" charset="0"/>
              </a:rPr>
              <a:t>● Solid Contact Material   </a:t>
            </a:r>
            <a:r>
              <a:rPr lang="en-US" sz="2000" b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cs typeface="Tahoma" pitchFamily="34" charset="0"/>
              </a:rPr>
              <a:t>● Conclusions   ● Future Trends     </a:t>
            </a:r>
            <a:endParaRPr lang="en-GB" sz="20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+mj-lt"/>
              <a:cs typeface="Tahom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278972" y="2208212"/>
            <a:ext cx="9372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baseline="30000" dirty="0" smtClean="0">
              <a:solidFill>
                <a:srgbClr val="002060"/>
              </a:solidFill>
              <a:latin typeface="+mj-lt"/>
            </a:endParaRPr>
          </a:p>
          <a:p>
            <a:pPr lvl="1"/>
            <a:endParaRPr lang="en-US" dirty="0" smtClean="0">
              <a:solidFill>
                <a:srgbClr val="002060"/>
              </a:solidFill>
              <a:latin typeface="+mj-lt"/>
            </a:endParaRPr>
          </a:p>
          <a:p>
            <a:pPr lvl="1"/>
            <a:endParaRPr lang="en-GB" dirty="0" smtClean="0">
              <a:solidFill>
                <a:srgbClr val="002060"/>
              </a:solidFill>
              <a:latin typeface="+mj-lt"/>
            </a:endParaRPr>
          </a:p>
          <a:p>
            <a:pPr lvl="1"/>
            <a:endParaRPr lang="en-GB" dirty="0" smtClean="0">
              <a:solidFill>
                <a:srgbClr val="002060"/>
              </a:solidFill>
              <a:latin typeface="+mj-lt"/>
            </a:endParaRPr>
          </a:p>
          <a:p>
            <a:pPr lvl="1"/>
            <a:endParaRPr lang="en-GB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3350" y="1284881"/>
            <a:ext cx="8534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+mj-lt"/>
              </a:rPr>
              <a:t>        </a:t>
            </a:r>
            <a:r>
              <a:rPr lang="en-US" dirty="0" err="1" smtClean="0">
                <a:solidFill>
                  <a:srgbClr val="002060"/>
                </a:solidFill>
                <a:latin typeface="+mj-lt"/>
              </a:rPr>
              <a:t>Thioctic</a:t>
            </a:r>
            <a:r>
              <a:rPr lang="en-US" dirty="0" smtClean="0">
                <a:solidFill>
                  <a:srgbClr val="002060"/>
                </a:solidFill>
                <a:latin typeface="+mj-lt"/>
              </a:rPr>
              <a:t> Acid GNPs</a:t>
            </a:r>
            <a:endParaRPr lang="en-GB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400" y="4156929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002060"/>
              </a:solidFill>
              <a:latin typeface="+mj-lt"/>
            </a:endParaRPr>
          </a:p>
          <a:p>
            <a:r>
              <a:rPr lang="en-US" dirty="0" smtClean="0">
                <a:solidFill>
                  <a:srgbClr val="002060"/>
                </a:solidFill>
                <a:latin typeface="+mj-lt"/>
              </a:rPr>
              <a:t> </a:t>
            </a:r>
            <a:endParaRPr lang="en-GB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746546"/>
            <a:ext cx="45910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69563" y="1746546"/>
            <a:ext cx="45910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811964" y="4508796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+mj-lt"/>
              </a:rPr>
              <a:t>10 </a:t>
            </a:r>
            <a:r>
              <a:rPr lang="en-US" dirty="0" err="1" smtClean="0">
                <a:solidFill>
                  <a:srgbClr val="002060"/>
                </a:solidFill>
                <a:latin typeface="+mj-lt"/>
              </a:rPr>
              <a:t>monolayers</a:t>
            </a:r>
            <a:r>
              <a:rPr lang="en-US" dirty="0" smtClean="0">
                <a:solidFill>
                  <a:srgbClr val="002060"/>
                </a:solidFill>
                <a:latin typeface="+mj-lt"/>
              </a:rPr>
              <a:t> </a:t>
            </a:r>
          </a:p>
          <a:p>
            <a:r>
              <a:rPr lang="en-US" dirty="0" smtClean="0">
                <a:solidFill>
                  <a:srgbClr val="002060"/>
                </a:solidFill>
                <a:latin typeface="+mj-lt"/>
              </a:rPr>
              <a:t>SENSITIVITY: 26.68 mV</a:t>
            </a:r>
          </a:p>
          <a:p>
            <a:r>
              <a:rPr lang="en-US" dirty="0" smtClean="0">
                <a:solidFill>
                  <a:srgbClr val="002060"/>
                </a:solidFill>
                <a:latin typeface="+mj-lt"/>
              </a:rPr>
              <a:t>LOD: 6.87</a:t>
            </a:r>
            <a:endParaRPr lang="en-GB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638800" y="4508796"/>
            <a:ext cx="30289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+mj-lt"/>
              </a:rPr>
              <a:t>50 </a:t>
            </a:r>
            <a:r>
              <a:rPr lang="en-US" dirty="0" err="1" smtClean="0">
                <a:solidFill>
                  <a:srgbClr val="002060"/>
                </a:solidFill>
                <a:latin typeface="+mj-lt"/>
              </a:rPr>
              <a:t>monolayers</a:t>
            </a:r>
            <a:endParaRPr lang="en-US" dirty="0" smtClean="0">
              <a:solidFill>
                <a:srgbClr val="002060"/>
              </a:solidFill>
              <a:latin typeface="+mj-lt"/>
            </a:endParaRPr>
          </a:p>
          <a:p>
            <a:r>
              <a:rPr lang="en-US" dirty="0" smtClean="0">
                <a:solidFill>
                  <a:srgbClr val="002060"/>
                </a:solidFill>
                <a:latin typeface="+mj-lt"/>
              </a:rPr>
              <a:t>SENSITIVITY: 31.91 mV</a:t>
            </a:r>
          </a:p>
          <a:p>
            <a:r>
              <a:rPr lang="en-US" dirty="0" smtClean="0">
                <a:solidFill>
                  <a:srgbClr val="002060"/>
                </a:solidFill>
                <a:latin typeface="+mj-lt"/>
              </a:rPr>
              <a:t>LOD: 6.53</a:t>
            </a:r>
            <a:endParaRPr lang="en-GB" dirty="0" smtClean="0">
              <a:solidFill>
                <a:srgbClr val="002060"/>
              </a:solidFill>
              <a:latin typeface="+mj-lt"/>
            </a:endParaRPr>
          </a:p>
          <a:p>
            <a:endParaRPr lang="en-GB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6" descr="Screen shot 2011-02-15 at 11.50.38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07813" y="14974888"/>
            <a:ext cx="62992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26" descr="Screen shot 2011-02-15 at 11.50.38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60213" y="15127288"/>
            <a:ext cx="62992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 r="39307"/>
          <a:stretch>
            <a:fillRect/>
          </a:stretch>
        </p:blipFill>
        <p:spPr bwMode="auto">
          <a:xfrm>
            <a:off x="4" y="0"/>
            <a:ext cx="1828796" cy="8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" name="TextBox 45"/>
          <p:cNvSpPr txBox="1"/>
          <p:nvPr/>
        </p:nvSpPr>
        <p:spPr>
          <a:xfrm>
            <a:off x="152400" y="1066800"/>
            <a:ext cx="8381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 smtClean="0">
              <a:solidFill>
                <a:srgbClr val="002060"/>
              </a:solidFill>
              <a:latin typeface="Garamond" pitchFamily="18" charset="0"/>
            </a:endParaRPr>
          </a:p>
          <a:p>
            <a:endParaRPr lang="en-US" sz="3200" b="1" i="1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algn="r"/>
            <a:endParaRPr lang="en-GB" sz="3200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GB" dirty="0">
              <a:solidFill>
                <a:schemeClr val="tx2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62400" y="0"/>
            <a:ext cx="1379109" cy="8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8534399" y="6383999"/>
            <a:ext cx="609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  <a:cs typeface="Tahoma" pitchFamily="34" charset="0"/>
              </a:rPr>
              <a:t>14</a:t>
            </a:r>
            <a:endParaRPr lang="en-GB" b="1" dirty="0">
              <a:solidFill>
                <a:schemeClr val="bg1"/>
              </a:solidFill>
              <a:latin typeface="+mj-lt"/>
              <a:cs typeface="Tahom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000" y="828001"/>
            <a:ext cx="8458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+mj-lt"/>
                <a:cs typeface="Tahoma" pitchFamily="34" charset="0"/>
              </a:rPr>
              <a:t>GNPs</a:t>
            </a:r>
          </a:p>
          <a:p>
            <a:endParaRPr lang="en-US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US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US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GB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400" y="5867400"/>
            <a:ext cx="8908213" cy="400110"/>
          </a:xfrm>
          <a:prstGeom prst="rect">
            <a:avLst/>
          </a:prstGeom>
          <a:solidFill>
            <a:srgbClr val="E1E5E8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cs typeface="Tahoma" pitchFamily="34" charset="0"/>
              </a:rPr>
              <a:t>● Introduction  </a:t>
            </a:r>
            <a:r>
              <a:rPr lang="en-US" sz="2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cs typeface="Tahoma" pitchFamily="34" charset="0"/>
              </a:rPr>
              <a:t>● Solid Contact Material   </a:t>
            </a:r>
            <a:r>
              <a:rPr lang="en-US" sz="2000" b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cs typeface="Tahoma" pitchFamily="34" charset="0"/>
              </a:rPr>
              <a:t>● Conclusions   ● Future Trends     </a:t>
            </a:r>
            <a:endParaRPr lang="en-GB" sz="20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+mj-lt"/>
              <a:cs typeface="Tahom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278972" y="2208212"/>
            <a:ext cx="9372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baseline="30000" dirty="0" smtClean="0">
              <a:solidFill>
                <a:srgbClr val="002060"/>
              </a:solidFill>
              <a:latin typeface="+mj-lt"/>
            </a:endParaRPr>
          </a:p>
          <a:p>
            <a:pPr lvl="1"/>
            <a:endParaRPr lang="en-US" dirty="0" smtClean="0">
              <a:solidFill>
                <a:srgbClr val="002060"/>
              </a:solidFill>
              <a:latin typeface="+mj-lt"/>
            </a:endParaRPr>
          </a:p>
          <a:p>
            <a:pPr lvl="1"/>
            <a:endParaRPr lang="en-GB" dirty="0" smtClean="0">
              <a:solidFill>
                <a:srgbClr val="002060"/>
              </a:solidFill>
              <a:latin typeface="+mj-lt"/>
            </a:endParaRPr>
          </a:p>
          <a:p>
            <a:pPr lvl="1"/>
            <a:endParaRPr lang="en-GB" dirty="0" smtClean="0">
              <a:solidFill>
                <a:srgbClr val="002060"/>
              </a:solidFill>
              <a:latin typeface="+mj-lt"/>
            </a:endParaRPr>
          </a:p>
          <a:p>
            <a:pPr lvl="1"/>
            <a:endParaRPr lang="en-GB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3350" y="1284881"/>
            <a:ext cx="8534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+mj-lt"/>
              </a:rPr>
              <a:t>        </a:t>
            </a:r>
            <a:r>
              <a:rPr lang="en-US" dirty="0" err="1" smtClean="0">
                <a:solidFill>
                  <a:srgbClr val="002060"/>
                </a:solidFill>
                <a:latin typeface="+mj-lt"/>
              </a:rPr>
              <a:t>Thioctic</a:t>
            </a:r>
            <a:r>
              <a:rPr lang="en-US" dirty="0" smtClean="0">
                <a:solidFill>
                  <a:srgbClr val="002060"/>
                </a:solidFill>
                <a:latin typeface="+mj-lt"/>
              </a:rPr>
              <a:t> Amide GNPs</a:t>
            </a:r>
            <a:endParaRPr lang="en-GB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400" y="4156929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002060"/>
              </a:solidFill>
              <a:latin typeface="+mj-lt"/>
            </a:endParaRPr>
          </a:p>
          <a:p>
            <a:r>
              <a:rPr lang="en-US" dirty="0" smtClean="0">
                <a:solidFill>
                  <a:srgbClr val="002060"/>
                </a:solidFill>
                <a:latin typeface="+mj-lt"/>
              </a:rPr>
              <a:t> </a:t>
            </a:r>
            <a:endParaRPr lang="en-GB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11964" y="4508796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+mj-lt"/>
              </a:rPr>
              <a:t>10 </a:t>
            </a:r>
            <a:r>
              <a:rPr lang="en-US" dirty="0" err="1" smtClean="0">
                <a:solidFill>
                  <a:srgbClr val="002060"/>
                </a:solidFill>
                <a:latin typeface="+mj-lt"/>
              </a:rPr>
              <a:t>monolayers</a:t>
            </a:r>
            <a:r>
              <a:rPr lang="en-US" dirty="0" smtClean="0">
                <a:solidFill>
                  <a:srgbClr val="002060"/>
                </a:solidFill>
                <a:latin typeface="+mj-lt"/>
              </a:rPr>
              <a:t> </a:t>
            </a:r>
          </a:p>
          <a:p>
            <a:r>
              <a:rPr lang="en-US" dirty="0" smtClean="0">
                <a:solidFill>
                  <a:srgbClr val="002060"/>
                </a:solidFill>
                <a:latin typeface="+mj-lt"/>
              </a:rPr>
              <a:t>SENSITIVITY: 33.93 mV</a:t>
            </a:r>
          </a:p>
          <a:p>
            <a:r>
              <a:rPr lang="en-US" dirty="0" smtClean="0">
                <a:solidFill>
                  <a:srgbClr val="002060"/>
                </a:solidFill>
                <a:latin typeface="+mj-lt"/>
              </a:rPr>
              <a:t>LOD: 7.2</a:t>
            </a:r>
            <a:endParaRPr lang="en-GB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638800" y="4508796"/>
            <a:ext cx="30289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+mj-lt"/>
              </a:rPr>
              <a:t>50 </a:t>
            </a:r>
            <a:r>
              <a:rPr lang="en-US" dirty="0" err="1" smtClean="0">
                <a:solidFill>
                  <a:srgbClr val="002060"/>
                </a:solidFill>
                <a:latin typeface="+mj-lt"/>
              </a:rPr>
              <a:t>monolayers</a:t>
            </a:r>
            <a:endParaRPr lang="en-US" dirty="0" smtClean="0">
              <a:solidFill>
                <a:srgbClr val="002060"/>
              </a:solidFill>
              <a:latin typeface="+mj-lt"/>
            </a:endParaRPr>
          </a:p>
          <a:p>
            <a:r>
              <a:rPr lang="en-US" dirty="0" smtClean="0">
                <a:solidFill>
                  <a:srgbClr val="002060"/>
                </a:solidFill>
                <a:latin typeface="+mj-lt"/>
              </a:rPr>
              <a:t>SENSITIVITY: 26.36 mV</a:t>
            </a:r>
          </a:p>
          <a:p>
            <a:r>
              <a:rPr lang="en-US" dirty="0" smtClean="0">
                <a:solidFill>
                  <a:srgbClr val="002060"/>
                </a:solidFill>
                <a:latin typeface="+mj-lt"/>
              </a:rPr>
              <a:t>LOD: 7.9</a:t>
            </a:r>
            <a:endParaRPr lang="en-GB" dirty="0" smtClean="0">
              <a:solidFill>
                <a:srgbClr val="002060"/>
              </a:solidFill>
              <a:latin typeface="+mj-lt"/>
            </a:endParaRPr>
          </a:p>
          <a:p>
            <a:endParaRPr lang="en-GB" dirty="0">
              <a:latin typeface="+mj-lt"/>
            </a:endParaRP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69563" y="1746546"/>
            <a:ext cx="45910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746546"/>
            <a:ext cx="45910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6" descr="Screen shot 2011-02-15 at 11.50.38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07813" y="14974888"/>
            <a:ext cx="62992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26" descr="Screen shot 2011-02-15 at 11.50.38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60213" y="15127288"/>
            <a:ext cx="62992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 r="39307"/>
          <a:stretch>
            <a:fillRect/>
          </a:stretch>
        </p:blipFill>
        <p:spPr bwMode="auto">
          <a:xfrm>
            <a:off x="4" y="0"/>
            <a:ext cx="1828796" cy="8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" name="TextBox 45"/>
          <p:cNvSpPr txBox="1"/>
          <p:nvPr/>
        </p:nvSpPr>
        <p:spPr>
          <a:xfrm>
            <a:off x="152400" y="1066800"/>
            <a:ext cx="8381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 smtClean="0">
              <a:solidFill>
                <a:srgbClr val="002060"/>
              </a:solidFill>
              <a:latin typeface="Garamond" pitchFamily="18" charset="0"/>
            </a:endParaRPr>
          </a:p>
          <a:p>
            <a:endParaRPr lang="en-US" sz="3200" b="1" i="1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algn="r"/>
            <a:endParaRPr lang="en-GB" sz="3200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GB" dirty="0">
              <a:solidFill>
                <a:schemeClr val="tx2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62400" y="0"/>
            <a:ext cx="1379109" cy="8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8534399" y="6383999"/>
            <a:ext cx="609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  <a:cs typeface="Tahoma" pitchFamily="34" charset="0"/>
              </a:rPr>
              <a:t>15</a:t>
            </a:r>
            <a:endParaRPr lang="en-GB" b="1" dirty="0">
              <a:solidFill>
                <a:schemeClr val="bg1"/>
              </a:solidFill>
              <a:latin typeface="+mj-lt"/>
              <a:cs typeface="Tahom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000" y="828001"/>
            <a:ext cx="8458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+mj-lt"/>
                <a:cs typeface="Tahoma" pitchFamily="34" charset="0"/>
              </a:rPr>
              <a:t>Conclusions</a:t>
            </a:r>
          </a:p>
          <a:p>
            <a:endParaRPr lang="en-US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US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US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GB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400" y="5944394"/>
            <a:ext cx="8908213" cy="400110"/>
          </a:xfrm>
          <a:prstGeom prst="rect">
            <a:avLst/>
          </a:prstGeom>
          <a:solidFill>
            <a:srgbClr val="E1E5E8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cs typeface="Tahoma" pitchFamily="34" charset="0"/>
              </a:rPr>
              <a:t>● Introduction  ● Solid Contact Materials   </a:t>
            </a:r>
            <a:r>
              <a:rPr lang="en-US" sz="2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cs typeface="Tahoma" pitchFamily="34" charset="0"/>
              </a:rPr>
              <a:t>● Conclusions</a:t>
            </a:r>
            <a:r>
              <a:rPr lang="en-US" sz="2000" b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cs typeface="Tahoma" pitchFamily="34" charset="0"/>
              </a:rPr>
              <a:t>   ● Future Trends     </a:t>
            </a:r>
            <a:endParaRPr lang="en-GB" sz="20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+mj-lt"/>
              <a:cs typeface="Tahom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6572" y="1371600"/>
            <a:ext cx="871262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 smtClean="0">
                <a:solidFill>
                  <a:srgbClr val="002060"/>
                </a:solidFill>
                <a:latin typeface="+mj-lt"/>
              </a:rPr>
              <a:t>The study of optimization for screen printed electrodes using different materials for the solid contact showed:</a:t>
            </a:r>
          </a:p>
          <a:p>
            <a:pPr lvl="2"/>
            <a:endParaRPr lang="en-US" dirty="0" smtClean="0">
              <a:solidFill>
                <a:srgbClr val="002060"/>
              </a:solidFill>
              <a:latin typeface="+mj-lt"/>
            </a:endParaRPr>
          </a:p>
          <a:p>
            <a:pPr lvl="2"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+mj-lt"/>
              </a:rPr>
              <a:t>POT: dependence from the thickness of the conducting polymer</a:t>
            </a:r>
          </a:p>
          <a:p>
            <a:pPr lvl="2"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+mj-lt"/>
              </a:rPr>
              <a:t>PEDOT: dependence from the thickness and the </a:t>
            </a:r>
            <a:r>
              <a:rPr lang="en-US" dirty="0" err="1" smtClean="0">
                <a:solidFill>
                  <a:srgbClr val="002060"/>
                </a:solidFill>
                <a:latin typeface="+mj-lt"/>
              </a:rPr>
              <a:t>redox</a:t>
            </a:r>
            <a:r>
              <a:rPr lang="en-US" dirty="0" smtClean="0">
                <a:solidFill>
                  <a:srgbClr val="002060"/>
                </a:solidFill>
                <a:latin typeface="+mj-lt"/>
              </a:rPr>
              <a:t> state of the conducting polymer</a:t>
            </a:r>
            <a:endParaRPr lang="en-US" baseline="30000" dirty="0" smtClean="0">
              <a:solidFill>
                <a:srgbClr val="002060"/>
              </a:solidFill>
              <a:latin typeface="+mj-lt"/>
            </a:endParaRPr>
          </a:p>
          <a:p>
            <a:pPr lvl="2"/>
            <a:endParaRPr lang="en-US" baseline="30000" dirty="0" smtClean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IEAAD N+ MTSY"/>
                <a:cs typeface="Times New Roman" pitchFamily="18" charset="0"/>
              </a:rPr>
              <a:t>.</a:t>
            </a: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9600" y="3735509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endParaRPr lang="en-US" dirty="0" smtClean="0">
              <a:solidFill>
                <a:srgbClr val="002060"/>
              </a:solidFill>
              <a:latin typeface="+mj-lt"/>
            </a:endParaRPr>
          </a:p>
          <a:p>
            <a:pPr marL="0" lvl="2"/>
            <a:r>
              <a:rPr lang="en-US" dirty="0" smtClean="0">
                <a:solidFill>
                  <a:srgbClr val="002060"/>
                </a:solidFill>
                <a:latin typeface="+mj-lt"/>
              </a:rPr>
              <a:t>GNPs  were used for the first time like solid contact on top of screen printed electrodes and tuning the </a:t>
            </a:r>
            <a:r>
              <a:rPr lang="en-US" dirty="0" err="1" smtClean="0">
                <a:solidFill>
                  <a:srgbClr val="002060"/>
                </a:solidFill>
                <a:latin typeface="+mj-lt"/>
              </a:rPr>
              <a:t>ligand</a:t>
            </a:r>
            <a:endParaRPr lang="en-US" dirty="0" smtClean="0">
              <a:solidFill>
                <a:srgbClr val="002060"/>
              </a:solidFill>
              <a:latin typeface="+mj-lt"/>
            </a:endParaRPr>
          </a:p>
          <a:p>
            <a:endParaRPr lang="en-GB" dirty="0"/>
          </a:p>
        </p:txBody>
      </p:sp>
      <p:pic>
        <p:nvPicPr>
          <p:cNvPr id="25" name="Picture 24" descr="work_in_progress1.jp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387394" y="4520339"/>
            <a:ext cx="1224000" cy="1224000"/>
          </a:xfrm>
          <a:prstGeom prst="rect">
            <a:avLst/>
          </a:prstGeom>
        </p:spPr>
      </p:pic>
      <p:cxnSp>
        <p:nvCxnSpPr>
          <p:cNvPr id="29" name="Straight Arrow Connector 28"/>
          <p:cNvCxnSpPr/>
          <p:nvPr/>
        </p:nvCxnSpPr>
        <p:spPr>
          <a:xfrm rot="5400000">
            <a:off x="4287565" y="5150663"/>
            <a:ext cx="415676" cy="79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400300" y="5282674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+mj-lt"/>
              </a:rPr>
              <a:t>Improvements into the LOD</a:t>
            </a:r>
            <a:endParaRPr lang="en-GB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6" descr="Screen shot 2011-02-15 at 11.50.38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07813" y="14974888"/>
            <a:ext cx="62992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26" descr="Screen shot 2011-02-15 at 11.50.38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60213" y="15127288"/>
            <a:ext cx="62992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 r="39307"/>
          <a:stretch>
            <a:fillRect/>
          </a:stretch>
        </p:blipFill>
        <p:spPr bwMode="auto">
          <a:xfrm>
            <a:off x="4" y="0"/>
            <a:ext cx="1828796" cy="8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" name="TextBox 45"/>
          <p:cNvSpPr txBox="1"/>
          <p:nvPr/>
        </p:nvSpPr>
        <p:spPr>
          <a:xfrm>
            <a:off x="152400" y="1066800"/>
            <a:ext cx="8381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 smtClean="0">
              <a:solidFill>
                <a:srgbClr val="002060"/>
              </a:solidFill>
              <a:latin typeface="Garamond" pitchFamily="18" charset="0"/>
            </a:endParaRPr>
          </a:p>
          <a:p>
            <a:endParaRPr lang="en-US" sz="3200" b="1" i="1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algn="r"/>
            <a:endParaRPr lang="en-GB" sz="3200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GB" dirty="0">
              <a:solidFill>
                <a:schemeClr val="tx2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62400" y="0"/>
            <a:ext cx="1379109" cy="8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8534399" y="6383999"/>
            <a:ext cx="609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  <a:cs typeface="Tahoma" pitchFamily="34" charset="0"/>
              </a:rPr>
              <a:t>16</a:t>
            </a:r>
            <a:endParaRPr lang="en-GB" b="1" dirty="0">
              <a:solidFill>
                <a:schemeClr val="bg1"/>
              </a:solidFill>
              <a:latin typeface="+mj-lt"/>
              <a:cs typeface="Tahom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000" y="828001"/>
            <a:ext cx="8458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+mj-lt"/>
                <a:cs typeface="Tahoma" pitchFamily="34" charset="0"/>
              </a:rPr>
              <a:t>Future Trends</a:t>
            </a:r>
          </a:p>
          <a:p>
            <a:endParaRPr lang="en-US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US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US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GB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400" y="5807999"/>
            <a:ext cx="8908213" cy="400110"/>
          </a:xfrm>
          <a:prstGeom prst="rect">
            <a:avLst/>
          </a:prstGeom>
          <a:solidFill>
            <a:srgbClr val="E1E5E8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cs typeface="Tahoma" pitchFamily="34" charset="0"/>
              </a:rPr>
              <a:t>● Introduction  ● POT   ● PEDOT   ● GNPs   ● Conclusions   </a:t>
            </a:r>
            <a:r>
              <a:rPr lang="en-US" sz="2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cs typeface="Tahoma" pitchFamily="34" charset="0"/>
              </a:rPr>
              <a:t>● Future Trends     </a:t>
            </a:r>
            <a:endParaRPr lang="en-GB" sz="20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+mj-lt"/>
              <a:cs typeface="Tahoma" pitchFamily="34" charset="0"/>
            </a:endParaRP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IEAAD N+ MTSY"/>
                <a:cs typeface="Times New Roman" pitchFamily="18" charset="0"/>
              </a:rPr>
              <a:t>.</a:t>
            </a: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Picture 24" descr="work_in_progress1.jp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183200" y="2306400"/>
            <a:ext cx="1656000" cy="1656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2400" y="1600200"/>
            <a:ext cx="6934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+mj-lt"/>
              </a:rPr>
              <a:t>Need for an optimization of the other key layer</a:t>
            </a:r>
          </a:p>
          <a:p>
            <a:r>
              <a:rPr lang="en-US" dirty="0" smtClean="0">
                <a:solidFill>
                  <a:srgbClr val="002060"/>
                </a:solidFill>
                <a:latin typeface="+mj-lt"/>
              </a:rPr>
              <a:t>		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MEMBRANE</a:t>
            </a:r>
          </a:p>
          <a:p>
            <a:endParaRPr lang="en-US" dirty="0" smtClean="0">
              <a:solidFill>
                <a:srgbClr val="002060"/>
              </a:solidFill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+mj-lt"/>
              </a:rPr>
              <a:t> Optimization  into the use of GNPs (best </a:t>
            </a:r>
            <a:r>
              <a:rPr lang="en-US" dirty="0" err="1" smtClean="0">
                <a:solidFill>
                  <a:srgbClr val="002060"/>
                </a:solidFill>
                <a:latin typeface="+mj-lt"/>
              </a:rPr>
              <a:t>ligand</a:t>
            </a:r>
            <a:r>
              <a:rPr lang="en-US" dirty="0" smtClean="0">
                <a:solidFill>
                  <a:srgbClr val="002060"/>
                </a:solidFill>
                <a:latin typeface="+mj-lt"/>
              </a:rPr>
              <a:t>, solvent) to have to exploit all their different properties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rgbClr val="002060"/>
              </a:solidFill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+mj-lt"/>
              </a:rPr>
              <a:t> Creation of </a:t>
            </a:r>
            <a:r>
              <a:rPr lang="en-US" dirty="0" err="1" smtClean="0">
                <a:solidFill>
                  <a:srgbClr val="002060"/>
                </a:solidFill>
                <a:latin typeface="+mj-lt"/>
              </a:rPr>
              <a:t>calibrationless</a:t>
            </a:r>
            <a:r>
              <a:rPr lang="en-US" dirty="0" smtClean="0">
                <a:solidFill>
                  <a:srgbClr val="002060"/>
                </a:solidFill>
                <a:latin typeface="+mj-lt"/>
              </a:rPr>
              <a:t> sensors directly integrated into wireless platforms for environmental/wearable applications .</a:t>
            </a:r>
            <a:endParaRPr lang="en-GB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6" descr="Screen shot 2011-02-15 at 11.50.38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07813" y="14974888"/>
            <a:ext cx="62992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26" descr="Screen shot 2011-02-15 at 11.50.38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60213" y="15127288"/>
            <a:ext cx="62992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 r="39307"/>
          <a:stretch>
            <a:fillRect/>
          </a:stretch>
        </p:blipFill>
        <p:spPr bwMode="auto">
          <a:xfrm>
            <a:off x="4" y="0"/>
            <a:ext cx="1828796" cy="8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219200" y="912167"/>
            <a:ext cx="693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+mj-lt"/>
              </a:rPr>
              <a:t>Acknowledgements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62400" y="0"/>
            <a:ext cx="1379109" cy="8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533400" y="5820727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3" name="TextBox 52"/>
          <p:cNvSpPr txBox="1"/>
          <p:nvPr/>
        </p:nvSpPr>
        <p:spPr>
          <a:xfrm>
            <a:off x="3146400" y="4112567"/>
            <a:ext cx="3352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endParaRPr lang="en-US" sz="1800" b="1" dirty="0" smtClean="0">
              <a:solidFill>
                <a:srgbClr val="FF0000"/>
              </a:solidFill>
              <a:latin typeface="Garamond" pitchFamily="18" charset="0"/>
            </a:endParaRPr>
          </a:p>
          <a:p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255600" y="4189511"/>
            <a:ext cx="62436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US" sz="2000" dirty="0" smtClean="0">
              <a:solidFill>
                <a:srgbClr val="002060"/>
              </a:solidFill>
              <a:latin typeface="Garamond" pitchFamily="18" charset="0"/>
            </a:endParaRPr>
          </a:p>
          <a:p>
            <a:r>
              <a:rPr lang="en-US" sz="2000" dirty="0" smtClean="0">
                <a:solidFill>
                  <a:srgbClr val="002060"/>
                </a:solidFill>
                <a:latin typeface="Garamond" pitchFamily="18" charset="0"/>
              </a:rPr>
              <a:t>  </a:t>
            </a:r>
            <a:endParaRPr lang="en-GB" sz="2000" dirty="0">
              <a:solidFill>
                <a:srgbClr val="002060"/>
              </a:solidFill>
              <a:latin typeface="Garamond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3400" y="1496942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2060"/>
              </a:solidFill>
              <a:latin typeface="Garamond" pitchFamily="18" charset="0"/>
            </a:endParaRPr>
          </a:p>
          <a:p>
            <a:endParaRPr lang="en-GB" dirty="0">
              <a:solidFill>
                <a:srgbClr val="FF0000"/>
              </a:solidFill>
              <a:latin typeface="Garamond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40356" y="5418392"/>
            <a:ext cx="2019184" cy="8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 cstate="email"/>
          <a:stretch>
            <a:fillRect/>
          </a:stretch>
        </p:blipFill>
        <p:spPr bwMode="auto">
          <a:xfrm>
            <a:off x="3932237" y="1530350"/>
            <a:ext cx="5059680" cy="380238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255600" y="1530350"/>
            <a:ext cx="34782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+mj-lt"/>
              </a:rPr>
              <a:t>Dr. Claudio </a:t>
            </a:r>
            <a:r>
              <a:rPr lang="en-US" dirty="0" err="1" smtClean="0">
                <a:solidFill>
                  <a:srgbClr val="002060"/>
                </a:solidFill>
                <a:latin typeface="+mj-lt"/>
              </a:rPr>
              <a:t>Zuliani</a:t>
            </a:r>
            <a:endParaRPr lang="en-US" dirty="0" smtClean="0">
              <a:solidFill>
                <a:srgbClr val="002060"/>
              </a:solidFill>
              <a:latin typeface="+mj-lt"/>
            </a:endParaRPr>
          </a:p>
          <a:p>
            <a:endParaRPr lang="en-US" dirty="0" smtClean="0">
              <a:solidFill>
                <a:srgbClr val="002060"/>
              </a:solidFill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+mj-lt"/>
              </a:rPr>
              <a:t> Prof. Dermot Diamond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rgbClr val="002060"/>
              </a:solidFill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+mj-lt"/>
              </a:rPr>
              <a:t> All the people in room N205 and SG03</a:t>
            </a:r>
          </a:p>
          <a:p>
            <a:endParaRPr lang="en-US" dirty="0" smtClean="0">
              <a:solidFill>
                <a:srgbClr val="002060"/>
              </a:solidFill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+mj-lt"/>
              </a:rPr>
              <a:t> We would like to acknowledge Science Foundation Ireland - 07/CE/I1147 – supporting "CLARITY: Centre for Sensor Web Technologies"</a:t>
            </a:r>
            <a:endParaRPr lang="en-GB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463891" y="6396335"/>
            <a:ext cx="495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  <a:cs typeface="Tahoma" pitchFamily="34" charset="0"/>
              </a:rPr>
              <a:t>17</a:t>
            </a:r>
            <a:endParaRPr lang="en-GB" b="1" dirty="0">
              <a:solidFill>
                <a:schemeClr val="bg1"/>
              </a:solidFill>
              <a:latin typeface="+mj-lt"/>
              <a:cs typeface="Tahoma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940356" y="2971800"/>
            <a:ext cx="615756" cy="6858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7248234" y="2514600"/>
            <a:ext cx="447966" cy="4572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 descr="index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0596" y="2781186"/>
            <a:ext cx="1219760" cy="1296000"/>
          </a:xfrm>
          <a:prstGeom prst="rect">
            <a:avLst/>
          </a:prstGeom>
        </p:spPr>
      </p:pic>
      <p:pic>
        <p:nvPicPr>
          <p:cNvPr id="23" name="Picture 22" descr="dermie.jp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7696200" y="2061186"/>
            <a:ext cx="1360000" cy="14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6" descr="Screen shot 2011-02-15 at 11.50.38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07813" y="14974888"/>
            <a:ext cx="62992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26" descr="Screen shot 2011-02-15 at 11.50.38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60213" y="15127288"/>
            <a:ext cx="62992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 r="39307"/>
          <a:stretch>
            <a:fillRect/>
          </a:stretch>
        </p:blipFill>
        <p:spPr bwMode="auto">
          <a:xfrm>
            <a:off x="4" y="0"/>
            <a:ext cx="1828796" cy="8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" name="TextBox 45"/>
          <p:cNvSpPr txBox="1"/>
          <p:nvPr/>
        </p:nvSpPr>
        <p:spPr>
          <a:xfrm>
            <a:off x="152400" y="1066800"/>
            <a:ext cx="8381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 smtClean="0">
              <a:solidFill>
                <a:srgbClr val="002060"/>
              </a:solidFill>
              <a:latin typeface="Garamond" pitchFamily="18" charset="0"/>
            </a:endParaRPr>
          </a:p>
          <a:p>
            <a:endParaRPr lang="en-US" sz="3200" b="1" i="1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algn="r"/>
            <a:endParaRPr lang="en-GB" sz="3200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GB" dirty="0">
              <a:solidFill>
                <a:schemeClr val="tx2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62400" y="0"/>
            <a:ext cx="1379109" cy="8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8534399" y="6383999"/>
            <a:ext cx="609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  <a:cs typeface="Tahoma" pitchFamily="34" charset="0"/>
              </a:rPr>
              <a:t>1</a:t>
            </a:r>
            <a:endParaRPr lang="en-GB" b="1" dirty="0">
              <a:solidFill>
                <a:schemeClr val="bg1"/>
              </a:solidFill>
              <a:latin typeface="+mj-lt"/>
              <a:cs typeface="Tahom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000" y="828000"/>
            <a:ext cx="84582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+mj-lt"/>
                <a:cs typeface="Tahoma" pitchFamily="34" charset="0"/>
              </a:rPr>
              <a:t>Summary</a:t>
            </a:r>
            <a:endParaRPr lang="en-US" sz="3200" dirty="0" smtClean="0">
              <a:solidFill>
                <a:srgbClr val="002060"/>
              </a:solidFill>
              <a:latin typeface="+mj-lt"/>
              <a:cs typeface="Tahom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FF0000"/>
                </a:solidFill>
                <a:latin typeface="+mj-lt"/>
                <a:cs typeface="Tahoma" pitchFamily="34" charset="0"/>
              </a:rPr>
              <a:t> Introduction</a:t>
            </a:r>
          </a:p>
          <a:p>
            <a:pPr lvl="1"/>
            <a:r>
              <a:rPr lang="en-US" sz="3200" dirty="0" smtClean="0">
                <a:solidFill>
                  <a:srgbClr val="002060"/>
                </a:solidFill>
                <a:latin typeface="+mj-lt"/>
                <a:cs typeface="Tahoma" pitchFamily="34" charset="0"/>
              </a:rPr>
              <a:t>Ion Selective Electrodes (ISEs)</a:t>
            </a:r>
          </a:p>
          <a:p>
            <a:pPr lvl="1"/>
            <a:endParaRPr lang="en-US" sz="3200" dirty="0" smtClean="0">
              <a:solidFill>
                <a:srgbClr val="002060"/>
              </a:solidFill>
              <a:latin typeface="+mj-lt"/>
              <a:cs typeface="Tahom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+mj-lt"/>
                <a:cs typeface="Tahoma" pitchFamily="34" charset="0"/>
              </a:rPr>
              <a:t>Lead ISEs: Optimization for reproducibility</a:t>
            </a:r>
          </a:p>
          <a:p>
            <a:pPr lvl="1"/>
            <a:r>
              <a:rPr lang="en-US" sz="3200" dirty="0" smtClean="0">
                <a:solidFill>
                  <a:srgbClr val="002060"/>
                </a:solidFill>
                <a:latin typeface="+mj-lt"/>
                <a:cs typeface="Tahoma" pitchFamily="34" charset="0"/>
              </a:rPr>
              <a:t>POT</a:t>
            </a:r>
          </a:p>
          <a:p>
            <a:pPr lvl="1"/>
            <a:r>
              <a:rPr lang="en-US" sz="3200" dirty="0" smtClean="0">
                <a:solidFill>
                  <a:srgbClr val="002060"/>
                </a:solidFill>
                <a:latin typeface="+mj-lt"/>
                <a:cs typeface="Tahoma" pitchFamily="34" charset="0"/>
              </a:rPr>
              <a:t>PEDOT</a:t>
            </a:r>
          </a:p>
          <a:p>
            <a:endParaRPr lang="en-US" sz="3200" dirty="0" smtClean="0">
              <a:solidFill>
                <a:srgbClr val="FF0000"/>
              </a:solidFill>
              <a:latin typeface="+mj-lt"/>
              <a:cs typeface="Tahom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FF0000"/>
                </a:solidFill>
                <a:latin typeface="+mj-lt"/>
                <a:cs typeface="Tahoma" pitchFamily="34" charset="0"/>
              </a:rPr>
              <a:t> New materials for the solid contact</a:t>
            </a:r>
          </a:p>
          <a:p>
            <a:pPr lvl="1"/>
            <a:r>
              <a:rPr lang="en-US" sz="3200" dirty="0" smtClean="0">
                <a:solidFill>
                  <a:srgbClr val="002060"/>
                </a:solidFill>
                <a:latin typeface="+mj-lt"/>
                <a:cs typeface="Tahoma" pitchFamily="34" charset="0"/>
              </a:rPr>
              <a:t>Gold </a:t>
            </a:r>
            <a:r>
              <a:rPr lang="en-US" sz="3200" dirty="0" err="1" smtClean="0">
                <a:solidFill>
                  <a:srgbClr val="002060"/>
                </a:solidFill>
                <a:latin typeface="+mj-lt"/>
                <a:cs typeface="Tahoma" pitchFamily="34" charset="0"/>
              </a:rPr>
              <a:t>Nanoparticles</a:t>
            </a:r>
            <a:r>
              <a:rPr lang="en-US" sz="3200" dirty="0" smtClean="0">
                <a:solidFill>
                  <a:srgbClr val="002060"/>
                </a:solidFill>
                <a:latin typeface="+mj-lt"/>
                <a:cs typeface="Tahoma" pitchFamily="34" charset="0"/>
              </a:rPr>
              <a:t> (GNPs)</a:t>
            </a:r>
          </a:p>
          <a:p>
            <a:endParaRPr lang="en-US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US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US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GB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6" descr="Screen shot 2011-02-15 at 11.50.38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07813" y="14974888"/>
            <a:ext cx="62992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26" descr="Screen shot 2011-02-15 at 11.50.38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60213" y="15127288"/>
            <a:ext cx="62992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 r="39307"/>
          <a:stretch>
            <a:fillRect/>
          </a:stretch>
        </p:blipFill>
        <p:spPr bwMode="auto">
          <a:xfrm>
            <a:off x="4" y="0"/>
            <a:ext cx="1828796" cy="8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" name="TextBox 45"/>
          <p:cNvSpPr txBox="1"/>
          <p:nvPr/>
        </p:nvSpPr>
        <p:spPr>
          <a:xfrm>
            <a:off x="152400" y="1066800"/>
            <a:ext cx="8381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 smtClean="0">
              <a:solidFill>
                <a:srgbClr val="002060"/>
              </a:solidFill>
              <a:latin typeface="Garamond" pitchFamily="18" charset="0"/>
            </a:endParaRPr>
          </a:p>
          <a:p>
            <a:endParaRPr lang="en-US" sz="3200" b="1" i="1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algn="r"/>
            <a:endParaRPr lang="en-GB" sz="3200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GB" dirty="0">
              <a:solidFill>
                <a:schemeClr val="tx2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62400" y="0"/>
            <a:ext cx="1379109" cy="8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8534399" y="6383999"/>
            <a:ext cx="609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  <a:cs typeface="Tahoma" pitchFamily="34" charset="0"/>
              </a:rPr>
              <a:t>2</a:t>
            </a:r>
            <a:endParaRPr lang="en-GB" b="1" dirty="0">
              <a:solidFill>
                <a:schemeClr val="bg1"/>
              </a:solidFill>
              <a:latin typeface="+mj-lt"/>
              <a:cs typeface="Tahom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000" y="828001"/>
            <a:ext cx="8458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+mj-lt"/>
                <a:cs typeface="Tahoma" pitchFamily="34" charset="0"/>
              </a:rPr>
              <a:t>Introduction</a:t>
            </a:r>
          </a:p>
          <a:p>
            <a:endParaRPr lang="en-US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US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US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GB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400" y="5783834"/>
            <a:ext cx="8908213" cy="400110"/>
          </a:xfrm>
          <a:prstGeom prst="rect">
            <a:avLst/>
          </a:prstGeom>
          <a:solidFill>
            <a:srgbClr val="E1E5E8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cs typeface="Tahoma" pitchFamily="34" charset="0"/>
              </a:rPr>
              <a:t>● Introduction  </a:t>
            </a:r>
            <a:r>
              <a:rPr lang="en-US" sz="2000" b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cs typeface="Tahoma" pitchFamily="34" charset="0"/>
              </a:rPr>
              <a:t>● Solid Contact Materials  ● Conclusions   ● Future Trends     </a:t>
            </a:r>
            <a:endParaRPr lang="en-GB" sz="20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+mj-lt"/>
              <a:cs typeface="Tahoma" pitchFamily="34" charset="0"/>
            </a:endParaRPr>
          </a:p>
        </p:txBody>
      </p:sp>
      <p:pic>
        <p:nvPicPr>
          <p:cNvPr id="18" name="Picture 17" descr="IMG_0338.JP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 rot="20864987">
            <a:off x="3290772" y="2576813"/>
            <a:ext cx="990600" cy="16764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447945" y="1531203"/>
            <a:ext cx="4214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+mj-lt"/>
              </a:rPr>
              <a:t>Ion Selective Electrode (ISE) able to detect the </a:t>
            </a:r>
            <a:r>
              <a:rPr lang="en-US" dirty="0" err="1" smtClean="0">
                <a:solidFill>
                  <a:srgbClr val="002060"/>
                </a:solidFill>
                <a:latin typeface="+mj-lt"/>
              </a:rPr>
              <a:t>analyte</a:t>
            </a:r>
            <a:r>
              <a:rPr lang="en-US" dirty="0" smtClean="0">
                <a:solidFill>
                  <a:srgbClr val="002060"/>
                </a:solidFill>
                <a:latin typeface="+mj-lt"/>
              </a:rPr>
              <a:t> of interest</a:t>
            </a:r>
            <a:endParaRPr lang="en-GB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0206" y="1580822"/>
            <a:ext cx="2590800" cy="461665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2060"/>
                </a:solidFill>
                <a:latin typeface="+mj-lt"/>
              </a:rPr>
              <a:t>Analyte</a:t>
            </a:r>
            <a:endParaRPr lang="en-GB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0206" y="2495222"/>
            <a:ext cx="2590800" cy="8309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+mj-lt"/>
              </a:rPr>
              <a:t>Chemo/Bio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+mj-lt"/>
              </a:rPr>
              <a:t>Sensing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0206" y="3790622"/>
            <a:ext cx="2590800" cy="830997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+mj-lt"/>
              </a:rPr>
              <a:t>Wireless Data Transmission</a:t>
            </a:r>
            <a:endParaRPr lang="en-GB" dirty="0">
              <a:solidFill>
                <a:srgbClr val="002060"/>
              </a:solidFill>
              <a:latin typeface="+mj-lt"/>
            </a:endParaRPr>
          </a:p>
        </p:txBody>
      </p:sp>
      <p:cxnSp>
        <p:nvCxnSpPr>
          <p:cNvPr id="25" name="Straight Connector 24"/>
          <p:cNvCxnSpPr>
            <a:stCxn id="22" idx="2"/>
            <a:endCxn id="23" idx="0"/>
          </p:cNvCxnSpPr>
          <p:nvPr/>
        </p:nvCxnSpPr>
        <p:spPr>
          <a:xfrm rot="5400000">
            <a:off x="1449239" y="2268854"/>
            <a:ext cx="452735" cy="158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23" idx="2"/>
          </p:cNvCxnSpPr>
          <p:nvPr/>
        </p:nvCxnSpPr>
        <p:spPr>
          <a:xfrm rot="5400000">
            <a:off x="1443008" y="3558023"/>
            <a:ext cx="464403" cy="794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943600" y="2726053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+mj-lt"/>
              </a:rPr>
              <a:t>ISE integrated into a wireless device for in situ monitoring</a:t>
            </a:r>
            <a:endParaRPr lang="en-GB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28" name="Picture 40" descr="river.jpe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081215" y="4339221"/>
            <a:ext cx="1360038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441253" y="3919619"/>
            <a:ext cx="1863713" cy="14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9" descr="DSCF1797.JPG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>
          <a:xfrm rot="4223656">
            <a:off x="4072906" y="2862252"/>
            <a:ext cx="1823431" cy="10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6" descr="Screen shot 2011-02-15 at 11.50.38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07813" y="14974888"/>
            <a:ext cx="62992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26" descr="Screen shot 2011-02-15 at 11.50.38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60213" y="15127288"/>
            <a:ext cx="62992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 r="39307"/>
          <a:stretch>
            <a:fillRect/>
          </a:stretch>
        </p:blipFill>
        <p:spPr bwMode="auto">
          <a:xfrm>
            <a:off x="4" y="0"/>
            <a:ext cx="1828796" cy="8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" name="TextBox 45"/>
          <p:cNvSpPr txBox="1"/>
          <p:nvPr/>
        </p:nvSpPr>
        <p:spPr>
          <a:xfrm>
            <a:off x="152400" y="1066800"/>
            <a:ext cx="8381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 smtClean="0">
              <a:solidFill>
                <a:srgbClr val="002060"/>
              </a:solidFill>
              <a:latin typeface="Garamond" pitchFamily="18" charset="0"/>
            </a:endParaRPr>
          </a:p>
          <a:p>
            <a:endParaRPr lang="en-US" sz="3200" b="1" i="1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algn="r"/>
            <a:endParaRPr lang="en-GB" sz="3200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GB" dirty="0">
              <a:solidFill>
                <a:schemeClr val="tx2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62400" y="0"/>
            <a:ext cx="1379109" cy="8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8534399" y="6383999"/>
            <a:ext cx="609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  <a:cs typeface="Tahoma" pitchFamily="34" charset="0"/>
              </a:rPr>
              <a:t>3</a:t>
            </a:r>
            <a:endParaRPr lang="en-GB" b="1" dirty="0">
              <a:solidFill>
                <a:schemeClr val="bg1"/>
              </a:solidFill>
              <a:latin typeface="+mj-lt"/>
              <a:cs typeface="Tahom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000" y="828001"/>
            <a:ext cx="8458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+mj-lt"/>
                <a:cs typeface="Tahoma" pitchFamily="34" charset="0"/>
              </a:rPr>
              <a:t>How to make an ISE</a:t>
            </a:r>
          </a:p>
          <a:p>
            <a:endParaRPr lang="en-US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US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US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GB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400" y="5898600"/>
            <a:ext cx="8908213" cy="400110"/>
          </a:xfrm>
          <a:prstGeom prst="rect">
            <a:avLst/>
          </a:prstGeom>
          <a:solidFill>
            <a:srgbClr val="E1E5E8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cs typeface="Tahoma" pitchFamily="34" charset="0"/>
              </a:rPr>
              <a:t>● Introduction </a:t>
            </a:r>
            <a:r>
              <a:rPr lang="en-US" sz="2000" b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cs typeface="Tahoma" pitchFamily="34" charset="0"/>
              </a:rPr>
              <a:t>● Solid Contact Materials   ● Conclusions   ● Future Trends     </a:t>
            </a:r>
            <a:endParaRPr lang="en-GB" sz="20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+mj-lt"/>
              <a:cs typeface="Tahoma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95400" y="2059107"/>
            <a:ext cx="6781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dirty="0">
              <a:latin typeface="+mj-lt"/>
            </a:endParaRPr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341509" y="1470600"/>
            <a:ext cx="2976000" cy="22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Rectangle 30"/>
          <p:cNvSpPr/>
          <p:nvPr/>
        </p:nvSpPr>
        <p:spPr>
          <a:xfrm>
            <a:off x="381000" y="1394276"/>
            <a:ext cx="4724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+mj-lt"/>
              </a:rPr>
              <a:t>Screen Printing Technology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2060"/>
                </a:solidFill>
                <a:latin typeface="+mj-lt"/>
              </a:rPr>
              <a:t>Cost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2060"/>
                </a:solidFill>
                <a:latin typeface="+mj-lt"/>
              </a:rPr>
              <a:t>Reproducibility</a:t>
            </a:r>
          </a:p>
          <a:p>
            <a:pPr algn="ctr">
              <a:defRPr/>
            </a:pPr>
            <a:endParaRPr lang="en-US" dirty="0" smtClean="0">
              <a:solidFill>
                <a:srgbClr val="002060"/>
              </a:solidFill>
              <a:latin typeface="+mj-lt"/>
            </a:endParaRPr>
          </a:p>
          <a:p>
            <a:pPr algn="ctr">
              <a:defRPr/>
            </a:pPr>
            <a:endParaRPr lang="en-US" dirty="0" smtClean="0">
              <a:solidFill>
                <a:srgbClr val="002060"/>
              </a:solidFill>
              <a:latin typeface="+mj-lt"/>
            </a:endParaRPr>
          </a:p>
          <a:p>
            <a:pPr algn="ctr"/>
            <a:endParaRPr lang="en-GB" b="1" dirty="0">
              <a:solidFill>
                <a:srgbClr val="002060"/>
              </a:solidFill>
              <a:latin typeface="Garamon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17213" y="3702600"/>
            <a:ext cx="4343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 smtClean="0">
              <a:solidFill>
                <a:srgbClr val="002060"/>
              </a:solidFill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+mj-lt"/>
              </a:rPr>
              <a:t>OPTIMIZATION</a:t>
            </a:r>
            <a:r>
              <a:rPr lang="en-US" dirty="0" smtClean="0">
                <a:solidFill>
                  <a:srgbClr val="FF0000"/>
                </a:solidFill>
                <a:latin typeface="+mj-lt"/>
              </a:rPr>
              <a:t> in terms of 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SOLID CONTACT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+mj-lt"/>
              </a:rPr>
              <a:t>through Lead ISEs using different materials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en-GB" dirty="0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2890104"/>
            <a:ext cx="3929141" cy="23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Oval 22"/>
          <p:cNvSpPr/>
          <p:nvPr/>
        </p:nvSpPr>
        <p:spPr>
          <a:xfrm>
            <a:off x="1828800" y="3429000"/>
            <a:ext cx="1600200" cy="4572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002060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2" grpId="0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6" descr="Screen shot 2011-02-15 at 11.50.38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07813" y="14974888"/>
            <a:ext cx="62992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26" descr="Screen shot 2011-02-15 at 11.50.38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60213" y="15127288"/>
            <a:ext cx="62992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 r="39307"/>
          <a:stretch>
            <a:fillRect/>
          </a:stretch>
        </p:blipFill>
        <p:spPr bwMode="auto">
          <a:xfrm>
            <a:off x="4" y="0"/>
            <a:ext cx="1828796" cy="8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" name="TextBox 45"/>
          <p:cNvSpPr txBox="1"/>
          <p:nvPr/>
        </p:nvSpPr>
        <p:spPr>
          <a:xfrm>
            <a:off x="152400" y="1066800"/>
            <a:ext cx="8381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 smtClean="0">
              <a:solidFill>
                <a:srgbClr val="002060"/>
              </a:solidFill>
              <a:latin typeface="Garamond" pitchFamily="18" charset="0"/>
            </a:endParaRPr>
          </a:p>
          <a:p>
            <a:endParaRPr lang="en-US" sz="3200" b="1" i="1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algn="r"/>
            <a:endParaRPr lang="en-GB" sz="3200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GB" dirty="0">
              <a:solidFill>
                <a:schemeClr val="tx2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62400" y="0"/>
            <a:ext cx="1379109" cy="8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8534399" y="6383999"/>
            <a:ext cx="609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  <a:cs typeface="Tahoma" pitchFamily="34" charset="0"/>
              </a:rPr>
              <a:t>4</a:t>
            </a:r>
            <a:endParaRPr lang="en-GB" b="1" dirty="0">
              <a:solidFill>
                <a:schemeClr val="bg1"/>
              </a:solidFill>
              <a:latin typeface="+mj-lt"/>
              <a:cs typeface="Tahom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000" y="828001"/>
            <a:ext cx="8458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+mj-lt"/>
                <a:cs typeface="Tahoma" pitchFamily="34" charset="0"/>
              </a:rPr>
              <a:t>Solid Contact materials</a:t>
            </a:r>
          </a:p>
          <a:p>
            <a:endParaRPr lang="en-US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US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US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GB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400" y="5788937"/>
            <a:ext cx="8908213" cy="400110"/>
          </a:xfrm>
          <a:prstGeom prst="rect">
            <a:avLst/>
          </a:prstGeom>
          <a:solidFill>
            <a:srgbClr val="E1E5E8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cs typeface="Tahoma" pitchFamily="34" charset="0"/>
              </a:rPr>
              <a:t>● Introduction  </a:t>
            </a:r>
            <a:r>
              <a:rPr lang="en-US" sz="2000" b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cs typeface="Tahoma" pitchFamily="34" charset="0"/>
              </a:rPr>
              <a:t>● Solid Contact Materials   ● Conclusions   ● Future Trends     </a:t>
            </a:r>
            <a:endParaRPr lang="en-GB" sz="20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+mj-lt"/>
              <a:cs typeface="Tahom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95400"/>
            <a:ext cx="69342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+mj-lt"/>
              </a:rPr>
              <a:t>The materials under analysis in terms of reproducibility:</a:t>
            </a:r>
          </a:p>
          <a:p>
            <a:pPr lvl="1"/>
            <a:endParaRPr lang="en-US" dirty="0" smtClean="0">
              <a:solidFill>
                <a:srgbClr val="002060"/>
              </a:solidFill>
              <a:latin typeface="+mj-lt"/>
            </a:endParaRPr>
          </a:p>
          <a:p>
            <a:pPr lvl="1">
              <a:buFont typeface="Arial" pitchFamily="34" charset="0"/>
              <a:buChar char="•"/>
            </a:pPr>
            <a:r>
              <a:rPr lang="en-GB" dirty="0" smtClean="0">
                <a:solidFill>
                  <a:srgbClr val="002060"/>
                </a:solidFill>
                <a:latin typeface="+mj-lt"/>
              </a:rPr>
              <a:t> Poly(3-octylthiophene-2,5-diyl)  (</a:t>
            </a:r>
            <a:r>
              <a:rPr lang="en-GB" b="1" dirty="0" smtClean="0">
                <a:solidFill>
                  <a:srgbClr val="002060"/>
                </a:solidFill>
                <a:latin typeface="+mj-lt"/>
              </a:rPr>
              <a:t>POT</a:t>
            </a:r>
            <a:r>
              <a:rPr lang="en-GB" dirty="0" smtClean="0">
                <a:solidFill>
                  <a:srgbClr val="002060"/>
                </a:solidFill>
                <a:latin typeface="+mj-lt"/>
              </a:rPr>
              <a:t>)</a:t>
            </a:r>
          </a:p>
          <a:p>
            <a:pPr lvl="1"/>
            <a:endParaRPr lang="en-US" dirty="0" smtClean="0">
              <a:solidFill>
                <a:srgbClr val="002060"/>
              </a:solidFill>
              <a:latin typeface="+mj-lt"/>
            </a:endParaRPr>
          </a:p>
          <a:p>
            <a:pPr lvl="1">
              <a:buFont typeface="Arial" pitchFamily="34" charset="0"/>
              <a:buChar char="•"/>
            </a:pPr>
            <a:endParaRPr lang="en-US" dirty="0" smtClean="0">
              <a:solidFill>
                <a:srgbClr val="002060"/>
              </a:solidFill>
              <a:latin typeface="+mj-lt"/>
            </a:endParaRP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GB" dirty="0" smtClean="0">
                <a:solidFill>
                  <a:srgbClr val="002060"/>
                </a:solidFill>
                <a:latin typeface="+mj-lt"/>
              </a:rPr>
              <a:t>Poly(3,4-ethylenedioxythiophene)</a:t>
            </a:r>
            <a:r>
              <a:rPr lang="en-GB" b="1" dirty="0" smtClean="0"/>
              <a:t>  </a:t>
            </a:r>
            <a:r>
              <a:rPr lang="en-GB" dirty="0" smtClean="0">
                <a:solidFill>
                  <a:srgbClr val="002060"/>
                </a:solidFill>
                <a:latin typeface="+mj-lt"/>
              </a:rPr>
              <a:t>(</a:t>
            </a:r>
            <a:r>
              <a:rPr lang="en-GB" b="1" dirty="0" smtClean="0">
                <a:solidFill>
                  <a:srgbClr val="002060"/>
                </a:solidFill>
                <a:latin typeface="+mj-lt"/>
              </a:rPr>
              <a:t>PEDOT</a:t>
            </a:r>
            <a:r>
              <a:rPr lang="en-GB" dirty="0" smtClean="0">
                <a:solidFill>
                  <a:srgbClr val="002060"/>
                </a:solidFill>
                <a:latin typeface="+mj-lt"/>
              </a:rPr>
              <a:t>) </a:t>
            </a:r>
          </a:p>
          <a:p>
            <a:pPr lvl="1">
              <a:buFont typeface="Arial" pitchFamily="34" charset="0"/>
              <a:buChar char="•"/>
            </a:pPr>
            <a:endParaRPr lang="en-US" dirty="0" smtClean="0">
              <a:solidFill>
                <a:srgbClr val="002060"/>
              </a:solidFill>
              <a:latin typeface="+mj-lt"/>
            </a:endParaRPr>
          </a:p>
          <a:p>
            <a:pPr lvl="1"/>
            <a:endParaRPr lang="en-US" dirty="0" smtClean="0">
              <a:solidFill>
                <a:srgbClr val="002060"/>
              </a:solidFill>
              <a:latin typeface="+mj-lt"/>
            </a:endParaRP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+mj-lt"/>
              </a:rPr>
              <a:t> Gold </a:t>
            </a:r>
            <a:r>
              <a:rPr lang="en-US" dirty="0" err="1" smtClean="0">
                <a:solidFill>
                  <a:srgbClr val="002060"/>
                </a:solidFill>
                <a:latin typeface="+mj-lt"/>
              </a:rPr>
              <a:t>nanoparticles</a:t>
            </a:r>
            <a:r>
              <a:rPr lang="en-US" dirty="0" smtClean="0">
                <a:solidFill>
                  <a:srgbClr val="002060"/>
                </a:solidFill>
                <a:latin typeface="+mj-lt"/>
              </a:rPr>
              <a:t> soluble in water or </a:t>
            </a:r>
          </a:p>
          <a:p>
            <a:pPr lvl="1"/>
            <a:r>
              <a:rPr lang="en-US" dirty="0" smtClean="0">
                <a:solidFill>
                  <a:srgbClr val="002060"/>
                </a:solidFill>
                <a:latin typeface="+mj-lt"/>
              </a:rPr>
              <a:t>   methanol</a:t>
            </a:r>
            <a:endParaRPr lang="en-GB" dirty="0" smtClean="0">
              <a:solidFill>
                <a:srgbClr val="002060"/>
              </a:solidFill>
              <a:latin typeface="+mj-lt"/>
            </a:endParaRPr>
          </a:p>
          <a:p>
            <a:pPr lvl="1"/>
            <a:endParaRPr lang="en-GB" dirty="0" smtClean="0">
              <a:solidFill>
                <a:srgbClr val="002060"/>
              </a:solidFill>
              <a:latin typeface="+mj-lt"/>
            </a:endParaRPr>
          </a:p>
          <a:p>
            <a:pPr lvl="1"/>
            <a:endParaRPr lang="en-GB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20" name="Picture 19" descr="pot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6504836" y="1961792"/>
            <a:ext cx="1925528" cy="1044000"/>
          </a:xfrm>
          <a:prstGeom prst="rect">
            <a:avLst/>
          </a:prstGeom>
        </p:spPr>
      </p:pic>
      <p:pic>
        <p:nvPicPr>
          <p:cNvPr id="24" name="Picture 23" descr="200px-PEDOT.pn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76052" y="3200400"/>
            <a:ext cx="1183095" cy="12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6" descr="Screen shot 2011-02-15 at 11.50.38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07813" y="14974888"/>
            <a:ext cx="62992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26" descr="Screen shot 2011-02-15 at 11.50.38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60213" y="15127288"/>
            <a:ext cx="62992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 r="39307"/>
          <a:stretch>
            <a:fillRect/>
          </a:stretch>
        </p:blipFill>
        <p:spPr bwMode="auto">
          <a:xfrm>
            <a:off x="4" y="0"/>
            <a:ext cx="1828796" cy="8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" name="TextBox 45"/>
          <p:cNvSpPr txBox="1"/>
          <p:nvPr/>
        </p:nvSpPr>
        <p:spPr>
          <a:xfrm>
            <a:off x="152400" y="1066800"/>
            <a:ext cx="8381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 smtClean="0">
              <a:solidFill>
                <a:srgbClr val="002060"/>
              </a:solidFill>
              <a:latin typeface="Garamond" pitchFamily="18" charset="0"/>
            </a:endParaRPr>
          </a:p>
          <a:p>
            <a:endParaRPr lang="en-US" sz="3200" b="1" i="1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algn="r"/>
            <a:endParaRPr lang="en-GB" sz="3200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GB" dirty="0">
              <a:solidFill>
                <a:schemeClr val="tx2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62400" y="0"/>
            <a:ext cx="1379109" cy="8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8534399" y="6383999"/>
            <a:ext cx="609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  <a:cs typeface="Tahoma" pitchFamily="34" charset="0"/>
              </a:rPr>
              <a:t>5</a:t>
            </a:r>
            <a:endParaRPr lang="en-GB" b="1" dirty="0">
              <a:solidFill>
                <a:schemeClr val="bg1"/>
              </a:solidFill>
              <a:latin typeface="+mj-lt"/>
              <a:cs typeface="Tahom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000" y="828001"/>
            <a:ext cx="8458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+mj-lt"/>
                <a:cs typeface="Tahoma" pitchFamily="34" charset="0"/>
              </a:rPr>
              <a:t>POT</a:t>
            </a:r>
          </a:p>
          <a:p>
            <a:endParaRPr lang="en-US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US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US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GB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400" y="5838776"/>
            <a:ext cx="8908213" cy="400110"/>
          </a:xfrm>
          <a:prstGeom prst="rect">
            <a:avLst/>
          </a:prstGeom>
          <a:solidFill>
            <a:srgbClr val="E1E5E8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cs typeface="Tahoma" pitchFamily="34" charset="0"/>
              </a:rPr>
              <a:t>● Introduction  </a:t>
            </a:r>
            <a:r>
              <a:rPr lang="en-US" sz="2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cs typeface="Tahoma" pitchFamily="34" charset="0"/>
              </a:rPr>
              <a:t>● Solid Contact Materials</a:t>
            </a:r>
            <a:r>
              <a:rPr lang="en-US" sz="2000" b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cs typeface="Tahoma" pitchFamily="34" charset="0"/>
              </a:rPr>
              <a:t>   ● Conclusions   ● Future Trends     </a:t>
            </a:r>
            <a:endParaRPr lang="en-GB" sz="20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+mj-lt"/>
              <a:cs typeface="Tahom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533400" y="1393547"/>
            <a:ext cx="9372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 smtClean="0">
                <a:solidFill>
                  <a:srgbClr val="002060"/>
                </a:solidFill>
                <a:latin typeface="+mj-lt"/>
              </a:rPr>
              <a:t> POT was drop cast in different amounts </a:t>
            </a:r>
          </a:p>
          <a:p>
            <a:pPr lvl="1"/>
            <a:r>
              <a:rPr lang="en-US" dirty="0" smtClean="0">
                <a:solidFill>
                  <a:srgbClr val="002060"/>
                </a:solidFill>
                <a:latin typeface="+mj-lt"/>
              </a:rPr>
              <a:t>                                                      </a:t>
            </a:r>
          </a:p>
          <a:p>
            <a:pPr lvl="1"/>
            <a:endParaRPr lang="en-US" baseline="30000" dirty="0" smtClean="0">
              <a:solidFill>
                <a:srgbClr val="002060"/>
              </a:solidFill>
              <a:latin typeface="+mj-lt"/>
            </a:endParaRPr>
          </a:p>
          <a:p>
            <a:pPr lvl="1"/>
            <a:endParaRPr lang="en-US" dirty="0" smtClean="0">
              <a:solidFill>
                <a:srgbClr val="002060"/>
              </a:solidFill>
              <a:latin typeface="+mj-lt"/>
            </a:endParaRPr>
          </a:p>
          <a:p>
            <a:pPr lvl="1"/>
            <a:endParaRPr lang="en-GB" dirty="0" smtClean="0">
              <a:solidFill>
                <a:srgbClr val="002060"/>
              </a:solidFill>
              <a:latin typeface="+mj-lt"/>
            </a:endParaRPr>
          </a:p>
          <a:p>
            <a:pPr lvl="1"/>
            <a:endParaRPr lang="en-GB" dirty="0" smtClean="0">
              <a:solidFill>
                <a:srgbClr val="002060"/>
              </a:solidFill>
              <a:latin typeface="+mj-lt"/>
            </a:endParaRPr>
          </a:p>
          <a:p>
            <a:pPr lvl="1"/>
            <a:endParaRPr lang="en-GB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5" name="Picture 14" descr="1K_1starea.bmp"/>
          <p:cNvPicPr>
            <a:picLocks noChangeAspect="1"/>
          </p:cNvPicPr>
          <p:nvPr/>
        </p:nvPicPr>
        <p:blipFill>
          <a:blip r:embed="rId6"/>
          <a:srcRect b="8619"/>
          <a:stretch>
            <a:fillRect/>
          </a:stretch>
        </p:blipFill>
        <p:spPr>
          <a:xfrm>
            <a:off x="185415" y="1907232"/>
            <a:ext cx="3571860" cy="2448000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2683275" y="4314248"/>
            <a:ext cx="1074000" cy="1588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842875" y="394491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latin typeface="+mj-lt"/>
              </a:rPr>
              <a:t>50 </a:t>
            </a:r>
            <a:r>
              <a:rPr lang="el-GR" sz="1800" b="1" dirty="0" smtClean="0">
                <a:solidFill>
                  <a:schemeClr val="bg1"/>
                </a:solidFill>
                <a:latin typeface="+mj-lt"/>
              </a:rPr>
              <a:t>μ</a:t>
            </a:r>
            <a:r>
              <a:rPr lang="en-US" sz="1800" b="1" dirty="0" smtClean="0">
                <a:solidFill>
                  <a:schemeClr val="bg1"/>
                </a:solidFill>
                <a:latin typeface="+mj-lt"/>
              </a:rPr>
              <a:t>m</a:t>
            </a:r>
            <a:r>
              <a:rPr lang="en-US" sz="1800" dirty="0" smtClean="0">
                <a:latin typeface="+mj-lt"/>
              </a:rPr>
              <a:t> </a:t>
            </a:r>
            <a:endParaRPr lang="en-GB" sz="1800" dirty="0">
              <a:latin typeface="+mj-lt"/>
            </a:endParaRPr>
          </a:p>
        </p:txBody>
      </p:sp>
      <p:pic>
        <p:nvPicPr>
          <p:cNvPr id="26" name="Picture 25" descr="1K_border.bmp"/>
          <p:cNvPicPr>
            <a:picLocks noChangeAspect="1"/>
          </p:cNvPicPr>
          <p:nvPr/>
        </p:nvPicPr>
        <p:blipFill>
          <a:blip r:embed="rId7"/>
          <a:srcRect b="13141"/>
          <a:stretch>
            <a:fillRect/>
          </a:stretch>
        </p:blipFill>
        <p:spPr>
          <a:xfrm>
            <a:off x="4572000" y="1907232"/>
            <a:ext cx="3686174" cy="2448000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>
            <a:off x="7184174" y="4311072"/>
            <a:ext cx="1074000" cy="1588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343774" y="394332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latin typeface="+mj-lt"/>
              </a:rPr>
              <a:t>50 </a:t>
            </a:r>
            <a:r>
              <a:rPr lang="el-GR" sz="1800" b="1" dirty="0" smtClean="0">
                <a:solidFill>
                  <a:schemeClr val="bg1"/>
                </a:solidFill>
                <a:latin typeface="+mj-lt"/>
              </a:rPr>
              <a:t>μ</a:t>
            </a:r>
            <a:r>
              <a:rPr lang="en-US" sz="1800" b="1" dirty="0" smtClean="0">
                <a:solidFill>
                  <a:schemeClr val="bg1"/>
                </a:solidFill>
                <a:latin typeface="+mj-lt"/>
              </a:rPr>
              <a:t>m</a:t>
            </a:r>
            <a:r>
              <a:rPr lang="en-US" sz="1800" b="1" dirty="0" smtClean="0">
                <a:latin typeface="+mj-lt"/>
              </a:rPr>
              <a:t> </a:t>
            </a:r>
            <a:endParaRPr lang="en-GB" sz="1800" b="1" dirty="0">
              <a:latin typeface="+mj-lt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5105510" y="1679576"/>
            <a:ext cx="906891" cy="158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012401" y="1393547"/>
            <a:ext cx="3752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THICKNESS</a:t>
            </a:r>
            <a:r>
              <a:rPr lang="en-US" dirty="0" smtClean="0">
                <a:solidFill>
                  <a:srgbClr val="002060"/>
                </a:solidFill>
                <a:latin typeface="+mj-lt"/>
              </a:rPr>
              <a:t> is changing</a:t>
            </a:r>
            <a:endParaRPr lang="en-GB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32" name="Picture 31" descr="1K_around borders.bmp"/>
          <p:cNvPicPr>
            <a:picLocks noChangeAspect="1"/>
          </p:cNvPicPr>
          <p:nvPr/>
        </p:nvPicPr>
        <p:blipFill>
          <a:blip r:embed="rId8"/>
          <a:srcRect b="6669"/>
          <a:stretch>
            <a:fillRect/>
          </a:stretch>
        </p:blipFill>
        <p:spPr>
          <a:xfrm>
            <a:off x="2438400" y="3033072"/>
            <a:ext cx="3651512" cy="2556000"/>
          </a:xfrm>
          <a:prstGeom prst="rect">
            <a:avLst/>
          </a:prstGeom>
        </p:spPr>
      </p:pic>
      <p:cxnSp>
        <p:nvCxnSpPr>
          <p:cNvPr id="33" name="Straight Connector 32"/>
          <p:cNvCxnSpPr/>
          <p:nvPr/>
        </p:nvCxnSpPr>
        <p:spPr>
          <a:xfrm>
            <a:off x="5105510" y="5386106"/>
            <a:ext cx="984402" cy="1588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105510" y="5018362"/>
            <a:ext cx="984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FFFFF"/>
                </a:solidFill>
                <a:latin typeface="+mj-lt"/>
              </a:rPr>
              <a:t>50 </a:t>
            </a:r>
            <a:r>
              <a:rPr lang="el-GR" sz="1800" b="1" dirty="0" smtClean="0">
                <a:solidFill>
                  <a:srgbClr val="FFFFFF"/>
                </a:solidFill>
                <a:latin typeface="+mj-lt"/>
              </a:rPr>
              <a:t>μ</a:t>
            </a:r>
            <a:r>
              <a:rPr lang="en-US" sz="1800" b="1" dirty="0" smtClean="0">
                <a:solidFill>
                  <a:srgbClr val="FFFFFF"/>
                </a:solidFill>
                <a:latin typeface="+mj-lt"/>
              </a:rPr>
              <a:t>m</a:t>
            </a:r>
            <a:endParaRPr lang="en-GB" sz="1800" b="1" dirty="0">
              <a:solidFill>
                <a:srgbClr val="FFFFFF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6" descr="Screen shot 2011-02-15 at 11.50.38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07813" y="14974888"/>
            <a:ext cx="62992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26" descr="Screen shot 2011-02-15 at 11.50.38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60213" y="15127288"/>
            <a:ext cx="62992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 r="39307"/>
          <a:stretch>
            <a:fillRect/>
          </a:stretch>
        </p:blipFill>
        <p:spPr bwMode="auto">
          <a:xfrm>
            <a:off x="4" y="0"/>
            <a:ext cx="1828796" cy="8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" name="TextBox 45"/>
          <p:cNvSpPr txBox="1"/>
          <p:nvPr/>
        </p:nvSpPr>
        <p:spPr>
          <a:xfrm>
            <a:off x="152400" y="1066800"/>
            <a:ext cx="8381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 smtClean="0">
              <a:solidFill>
                <a:srgbClr val="002060"/>
              </a:solidFill>
              <a:latin typeface="Garamond" pitchFamily="18" charset="0"/>
            </a:endParaRPr>
          </a:p>
          <a:p>
            <a:endParaRPr lang="en-US" sz="3200" b="1" i="1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algn="r"/>
            <a:endParaRPr lang="en-GB" sz="3200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GB" dirty="0">
              <a:solidFill>
                <a:schemeClr val="tx2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62400" y="0"/>
            <a:ext cx="1379109" cy="8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8534399" y="6383999"/>
            <a:ext cx="609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  <a:cs typeface="Tahoma" pitchFamily="34" charset="0"/>
              </a:rPr>
              <a:t>6</a:t>
            </a:r>
            <a:endParaRPr lang="en-GB" b="1" dirty="0">
              <a:solidFill>
                <a:schemeClr val="bg1"/>
              </a:solidFill>
              <a:latin typeface="+mj-lt"/>
              <a:cs typeface="Tahom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000" y="828001"/>
            <a:ext cx="8458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+mj-lt"/>
                <a:cs typeface="Tahoma" pitchFamily="34" charset="0"/>
              </a:rPr>
              <a:t>POT</a:t>
            </a:r>
          </a:p>
          <a:p>
            <a:endParaRPr lang="en-US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US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US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GB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8857" y="5838776"/>
            <a:ext cx="8908213" cy="400110"/>
          </a:xfrm>
          <a:prstGeom prst="rect">
            <a:avLst/>
          </a:prstGeom>
          <a:solidFill>
            <a:srgbClr val="E1E5E8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cs typeface="Tahoma" pitchFamily="34" charset="0"/>
              </a:rPr>
              <a:t>● Introduction  </a:t>
            </a:r>
            <a:r>
              <a:rPr lang="en-US" sz="2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cs typeface="Tahoma" pitchFamily="34" charset="0"/>
              </a:rPr>
              <a:t>● Solid Contact Materials</a:t>
            </a:r>
            <a:r>
              <a:rPr lang="en-US" sz="2000" b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cs typeface="Tahoma" pitchFamily="34" charset="0"/>
              </a:rPr>
              <a:t>   ● Conclusions   ● Future Trends     </a:t>
            </a:r>
            <a:endParaRPr lang="en-GB" sz="20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+mj-lt"/>
              <a:cs typeface="Tahom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111516" y="1428165"/>
            <a:ext cx="9372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 smtClean="0">
                <a:solidFill>
                  <a:srgbClr val="002060"/>
                </a:solidFill>
                <a:latin typeface="+mj-lt"/>
              </a:rPr>
              <a:t>Example of a calibration curve realized using POT like solid contact layer</a:t>
            </a:r>
          </a:p>
          <a:p>
            <a:pPr lvl="1"/>
            <a:endParaRPr lang="en-US" baseline="30000" dirty="0" smtClean="0">
              <a:solidFill>
                <a:srgbClr val="002060"/>
              </a:solidFill>
              <a:latin typeface="+mj-lt"/>
            </a:endParaRPr>
          </a:p>
          <a:p>
            <a:pPr lvl="1"/>
            <a:endParaRPr lang="en-US" dirty="0" smtClean="0">
              <a:solidFill>
                <a:srgbClr val="002060"/>
              </a:solidFill>
              <a:latin typeface="+mj-lt"/>
            </a:endParaRPr>
          </a:p>
          <a:p>
            <a:pPr lvl="1"/>
            <a:endParaRPr lang="en-GB" dirty="0" smtClean="0">
              <a:solidFill>
                <a:srgbClr val="002060"/>
              </a:solidFill>
              <a:latin typeface="+mj-lt"/>
            </a:endParaRPr>
          </a:p>
          <a:p>
            <a:pPr lvl="1"/>
            <a:endParaRPr lang="en-GB" dirty="0" smtClean="0">
              <a:solidFill>
                <a:srgbClr val="002060"/>
              </a:solidFill>
              <a:latin typeface="+mj-lt"/>
            </a:endParaRPr>
          </a:p>
          <a:p>
            <a:pPr lvl="1"/>
            <a:endParaRPr lang="en-GB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31941" y="2133600"/>
            <a:ext cx="4607259" cy="27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210281" y="3200400"/>
          <a:ext cx="3752119" cy="242886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105446"/>
                <a:gridCol w="1401645"/>
                <a:gridCol w="1245028"/>
              </a:tblGrid>
              <a:tr h="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+mj-lt"/>
                          <a:cs typeface="Tahoma" pitchFamily="34" charset="0"/>
                        </a:rPr>
                        <a:t>SPE</a:t>
                      </a:r>
                      <a:endParaRPr lang="en-GB" b="1" dirty="0">
                        <a:solidFill>
                          <a:srgbClr val="FF0000"/>
                        </a:solidFill>
                        <a:latin typeface="+mj-lt"/>
                        <a:cs typeface="Tahoma" pitchFamily="34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+mj-lt"/>
                          <a:cs typeface="Tahoma" pitchFamily="34" charset="0"/>
                        </a:rPr>
                        <a:t>Sensitivity (mV)</a:t>
                      </a:r>
                      <a:endParaRPr lang="en-GB" b="1" dirty="0">
                        <a:solidFill>
                          <a:srgbClr val="FF0000"/>
                        </a:solidFill>
                        <a:latin typeface="+mj-lt"/>
                        <a:cs typeface="Tahoma" pitchFamily="34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+mj-lt"/>
                          <a:cs typeface="Tahoma" pitchFamily="34" charset="0"/>
                        </a:rPr>
                        <a:t>Baseline (mV)</a:t>
                      </a:r>
                      <a:endParaRPr lang="en-GB" b="1" dirty="0">
                        <a:solidFill>
                          <a:srgbClr val="FF0000"/>
                        </a:solidFill>
                        <a:latin typeface="+mj-lt"/>
                        <a:cs typeface="Tahoma" pitchFamily="34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447196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+mj-lt"/>
                          <a:cs typeface="Tahoma" pitchFamily="34" charset="0"/>
                        </a:rPr>
                        <a:t>1</a:t>
                      </a:r>
                      <a:endParaRPr lang="en-GB" b="0" dirty="0">
                        <a:solidFill>
                          <a:schemeClr val="tx1"/>
                        </a:solidFill>
                        <a:latin typeface="+mj-lt"/>
                        <a:cs typeface="Tahoma" pitchFamily="34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48.15</a:t>
                      </a:r>
                    </a:p>
                  </a:txBody>
                  <a:tcPr marL="0" marR="0" marT="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2060"/>
                          </a:solidFill>
                          <a:latin typeface="Calibri"/>
                        </a:rPr>
                        <a:t>339.3</a:t>
                      </a:r>
                      <a:endParaRPr lang="en-GB" sz="18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rgbClr val="FFFFFF"/>
                    </a:solidFill>
                  </a:tcPr>
                </a:tc>
              </a:tr>
              <a:tr h="447196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rgbClr val="FF0000"/>
                          </a:solidFill>
                          <a:latin typeface="+mj-lt"/>
                          <a:cs typeface="Tahoma" pitchFamily="34" charset="0"/>
                        </a:rPr>
                        <a:t>2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46.36</a:t>
                      </a:r>
                    </a:p>
                  </a:txBody>
                  <a:tcPr marL="0" marR="0" marT="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2060"/>
                          </a:solidFill>
                          <a:latin typeface="Calibri"/>
                        </a:rPr>
                        <a:t>339.7</a:t>
                      </a:r>
                      <a:endParaRPr lang="en-GB" sz="18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rgbClr val="FFFFFF"/>
                    </a:solidFill>
                  </a:tcPr>
                </a:tc>
              </a:tr>
              <a:tr h="447196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rgbClr val="00B050"/>
                          </a:solidFill>
                          <a:latin typeface="+mj-lt"/>
                          <a:cs typeface="Tahoma" pitchFamily="34" charset="0"/>
                        </a:rPr>
                        <a:t>3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43.16</a:t>
                      </a:r>
                    </a:p>
                  </a:txBody>
                  <a:tcPr marL="0" marR="0" marT="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2060"/>
                          </a:solidFill>
                          <a:latin typeface="Calibri"/>
                        </a:rPr>
                        <a:t>343.9</a:t>
                      </a:r>
                      <a:endParaRPr lang="en-GB" sz="18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rgbClr val="FFFFFF"/>
                    </a:solidFill>
                  </a:tcPr>
                </a:tc>
              </a:tr>
              <a:tr h="447196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rgbClr val="7030A0"/>
                          </a:solidFill>
                          <a:latin typeface="+mj-lt"/>
                          <a:cs typeface="Tahoma" pitchFamily="34" charset="0"/>
                        </a:rPr>
                        <a:t>4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44.43</a:t>
                      </a:r>
                    </a:p>
                  </a:txBody>
                  <a:tcPr marL="0" marR="0" marT="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2060"/>
                          </a:solidFill>
                          <a:latin typeface="Calibri"/>
                        </a:rPr>
                        <a:t>333.7</a:t>
                      </a:r>
                      <a:endParaRPr lang="en-GB" sz="1800" b="0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6" descr="Screen shot 2011-02-15 at 11.50.38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07813" y="14974888"/>
            <a:ext cx="62992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26" descr="Screen shot 2011-02-15 at 11.50.38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60213" y="15127288"/>
            <a:ext cx="62992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 r="39307"/>
          <a:stretch>
            <a:fillRect/>
          </a:stretch>
        </p:blipFill>
        <p:spPr bwMode="auto">
          <a:xfrm>
            <a:off x="4" y="0"/>
            <a:ext cx="1828796" cy="8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" name="TextBox 45"/>
          <p:cNvSpPr txBox="1"/>
          <p:nvPr/>
        </p:nvSpPr>
        <p:spPr>
          <a:xfrm>
            <a:off x="152400" y="1066800"/>
            <a:ext cx="8381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 smtClean="0">
              <a:solidFill>
                <a:srgbClr val="002060"/>
              </a:solidFill>
              <a:latin typeface="Garamond" pitchFamily="18" charset="0"/>
            </a:endParaRPr>
          </a:p>
          <a:p>
            <a:endParaRPr lang="en-US" sz="3200" b="1" i="1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algn="r"/>
            <a:endParaRPr lang="en-GB" sz="3200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GB" dirty="0">
              <a:solidFill>
                <a:schemeClr val="tx2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62400" y="0"/>
            <a:ext cx="1379109" cy="8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8534399" y="6383999"/>
            <a:ext cx="609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  <a:cs typeface="Tahoma" pitchFamily="34" charset="0"/>
              </a:rPr>
              <a:t>7</a:t>
            </a:r>
            <a:endParaRPr lang="en-GB" b="1" dirty="0">
              <a:solidFill>
                <a:schemeClr val="bg1"/>
              </a:solidFill>
              <a:latin typeface="+mj-lt"/>
              <a:cs typeface="Tahom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000" y="828001"/>
            <a:ext cx="8458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+mj-lt"/>
                <a:cs typeface="Tahoma" pitchFamily="34" charset="0"/>
              </a:rPr>
              <a:t>POT</a:t>
            </a:r>
          </a:p>
          <a:p>
            <a:endParaRPr lang="en-US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US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US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GB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400" y="5802345"/>
            <a:ext cx="8908213" cy="400110"/>
          </a:xfrm>
          <a:prstGeom prst="rect">
            <a:avLst/>
          </a:prstGeom>
          <a:solidFill>
            <a:srgbClr val="E1E5E8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cs typeface="Tahoma" pitchFamily="34" charset="0"/>
              </a:rPr>
              <a:t>● Introduction  </a:t>
            </a:r>
            <a:r>
              <a:rPr lang="en-US" sz="2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cs typeface="Tahoma" pitchFamily="34" charset="0"/>
              </a:rPr>
              <a:t>● Solid Contact Materials</a:t>
            </a:r>
            <a:r>
              <a:rPr lang="en-US" sz="2000" b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cs typeface="Tahoma" pitchFamily="34" charset="0"/>
              </a:rPr>
              <a:t>  ● Conclusions   ● Future Trends     </a:t>
            </a:r>
            <a:endParaRPr lang="en-GB" sz="20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+mj-lt"/>
              <a:cs typeface="Tahom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278972" y="2208212"/>
            <a:ext cx="9372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baseline="30000" dirty="0" smtClean="0">
              <a:solidFill>
                <a:srgbClr val="002060"/>
              </a:solidFill>
              <a:latin typeface="+mj-lt"/>
            </a:endParaRPr>
          </a:p>
          <a:p>
            <a:pPr lvl="1"/>
            <a:endParaRPr lang="en-US" dirty="0" smtClean="0">
              <a:solidFill>
                <a:srgbClr val="002060"/>
              </a:solidFill>
              <a:latin typeface="+mj-lt"/>
            </a:endParaRPr>
          </a:p>
          <a:p>
            <a:pPr lvl="1"/>
            <a:endParaRPr lang="en-GB" dirty="0" smtClean="0">
              <a:solidFill>
                <a:srgbClr val="002060"/>
              </a:solidFill>
              <a:latin typeface="+mj-lt"/>
            </a:endParaRPr>
          </a:p>
          <a:p>
            <a:pPr lvl="1"/>
            <a:endParaRPr lang="en-GB" dirty="0" smtClean="0">
              <a:solidFill>
                <a:srgbClr val="002060"/>
              </a:solidFill>
              <a:latin typeface="+mj-lt"/>
            </a:endParaRPr>
          </a:p>
          <a:p>
            <a:pPr lvl="1"/>
            <a:endParaRPr lang="en-GB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68480" y="1377215"/>
            <a:ext cx="662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+mj-lt"/>
              </a:rPr>
              <a:t>How the performances of the Lead ISEs were affected in changing the amount of POT drop cast </a:t>
            </a:r>
            <a:endParaRPr lang="en-GB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47898" y="2667000"/>
            <a:ext cx="36579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Garamond"/>
              </a:rPr>
              <a:t>● </a:t>
            </a:r>
            <a:r>
              <a:rPr lang="en-GB" dirty="0" smtClean="0">
                <a:solidFill>
                  <a:srgbClr val="002060"/>
                </a:solidFill>
                <a:latin typeface="+mj-lt"/>
              </a:rPr>
              <a:t>Standard deviation for the baseline of the ISEs</a:t>
            </a:r>
          </a:p>
          <a:p>
            <a:endParaRPr lang="en-US" dirty="0" smtClean="0">
              <a:solidFill>
                <a:srgbClr val="002060"/>
              </a:solidFill>
              <a:latin typeface="+mj-lt"/>
            </a:endParaRPr>
          </a:p>
          <a:p>
            <a:r>
              <a:rPr lang="en-GB" dirty="0" smtClean="0">
                <a:solidFill>
                  <a:srgbClr val="FF0000"/>
                </a:solidFill>
                <a:latin typeface="+mj-lt"/>
              </a:rPr>
              <a:t>■</a:t>
            </a:r>
            <a:r>
              <a:rPr lang="en-GB" dirty="0" smtClean="0">
                <a:solidFill>
                  <a:srgbClr val="002060"/>
                </a:solidFill>
                <a:latin typeface="+mj-lt"/>
              </a:rPr>
              <a:t> Standard deviation for the sensitivity of the ISEs</a:t>
            </a:r>
            <a:endParaRPr lang="en-GB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106645"/>
            <a:ext cx="4647898" cy="35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6" descr="Screen shot 2011-02-15 at 11.50.38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07813" y="14974888"/>
            <a:ext cx="62992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26" descr="Screen shot 2011-02-15 at 11.50.38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60213" y="15127288"/>
            <a:ext cx="62992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 r="39307"/>
          <a:stretch>
            <a:fillRect/>
          </a:stretch>
        </p:blipFill>
        <p:spPr bwMode="auto">
          <a:xfrm>
            <a:off x="4" y="0"/>
            <a:ext cx="1828796" cy="8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" name="TextBox 45"/>
          <p:cNvSpPr txBox="1"/>
          <p:nvPr/>
        </p:nvSpPr>
        <p:spPr>
          <a:xfrm>
            <a:off x="152400" y="1066800"/>
            <a:ext cx="8381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 smtClean="0">
              <a:solidFill>
                <a:srgbClr val="002060"/>
              </a:solidFill>
              <a:latin typeface="Garamond" pitchFamily="18" charset="0"/>
            </a:endParaRPr>
          </a:p>
          <a:p>
            <a:endParaRPr lang="en-US" sz="3200" b="1" i="1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algn="r"/>
            <a:endParaRPr lang="en-GB" sz="3200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GB" dirty="0">
              <a:solidFill>
                <a:schemeClr val="tx2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62400" y="0"/>
            <a:ext cx="1379109" cy="8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8534399" y="6383999"/>
            <a:ext cx="609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  <a:cs typeface="Tahoma" pitchFamily="34" charset="0"/>
              </a:rPr>
              <a:t>8</a:t>
            </a:r>
            <a:endParaRPr lang="en-GB" b="1" dirty="0">
              <a:solidFill>
                <a:schemeClr val="bg1"/>
              </a:solidFill>
              <a:latin typeface="+mj-lt"/>
              <a:cs typeface="Tahom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000" y="828001"/>
            <a:ext cx="8458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+mj-lt"/>
                <a:cs typeface="Tahoma" pitchFamily="34" charset="0"/>
              </a:rPr>
              <a:t>PEDOT</a:t>
            </a:r>
          </a:p>
          <a:p>
            <a:endParaRPr lang="en-US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US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US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GB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400" y="5933603"/>
            <a:ext cx="8908213" cy="400110"/>
          </a:xfrm>
          <a:prstGeom prst="rect">
            <a:avLst/>
          </a:prstGeom>
          <a:solidFill>
            <a:srgbClr val="E1E5E8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cs typeface="Tahoma" pitchFamily="34" charset="0"/>
              </a:rPr>
              <a:t>● Introduction  </a:t>
            </a:r>
            <a:r>
              <a:rPr lang="en-US" sz="2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cs typeface="Tahoma" pitchFamily="34" charset="0"/>
              </a:rPr>
              <a:t>● Solid Contact Materials </a:t>
            </a:r>
            <a:r>
              <a:rPr lang="en-US" sz="2000" b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cs typeface="Tahoma" pitchFamily="34" charset="0"/>
              </a:rPr>
              <a:t>  ● Conclusions   ● Future Trends     </a:t>
            </a:r>
            <a:endParaRPr lang="en-GB" sz="20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+mj-lt"/>
              <a:cs typeface="Tahom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278972" y="2208212"/>
            <a:ext cx="9372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baseline="30000" dirty="0" smtClean="0">
              <a:solidFill>
                <a:srgbClr val="002060"/>
              </a:solidFill>
              <a:latin typeface="+mj-lt"/>
            </a:endParaRPr>
          </a:p>
          <a:p>
            <a:pPr lvl="1"/>
            <a:endParaRPr lang="en-US" dirty="0" smtClean="0">
              <a:solidFill>
                <a:srgbClr val="002060"/>
              </a:solidFill>
              <a:latin typeface="+mj-lt"/>
            </a:endParaRPr>
          </a:p>
          <a:p>
            <a:pPr lvl="1"/>
            <a:endParaRPr lang="en-GB" dirty="0" smtClean="0">
              <a:solidFill>
                <a:srgbClr val="002060"/>
              </a:solidFill>
              <a:latin typeface="+mj-lt"/>
            </a:endParaRPr>
          </a:p>
          <a:p>
            <a:pPr lvl="1"/>
            <a:endParaRPr lang="en-GB" dirty="0" smtClean="0">
              <a:solidFill>
                <a:srgbClr val="002060"/>
              </a:solidFill>
              <a:latin typeface="+mj-lt"/>
            </a:endParaRPr>
          </a:p>
          <a:p>
            <a:pPr lvl="1"/>
            <a:endParaRPr lang="en-GB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376" y="1295400"/>
            <a:ext cx="90936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 smtClean="0">
                <a:solidFill>
                  <a:srgbClr val="002060"/>
                </a:solidFill>
                <a:latin typeface="+mj-lt"/>
              </a:rPr>
              <a:t>For PEDOT the performances are affected by the thickness and the </a:t>
            </a:r>
            <a:r>
              <a:rPr lang="en-US" dirty="0" err="1" smtClean="0">
                <a:solidFill>
                  <a:srgbClr val="002060"/>
                </a:solidFill>
                <a:latin typeface="+mj-lt"/>
              </a:rPr>
              <a:t>redox</a:t>
            </a:r>
            <a:r>
              <a:rPr lang="en-US" dirty="0" smtClean="0">
                <a:solidFill>
                  <a:srgbClr val="002060"/>
                </a:solidFill>
                <a:latin typeface="+mj-lt"/>
              </a:rPr>
              <a:t> state of the conducting polymer </a:t>
            </a:r>
          </a:p>
        </p:txBody>
      </p:sp>
      <p:pic>
        <p:nvPicPr>
          <p:cNvPr id="21" name="Picture 20" descr="1K.bmp"/>
          <p:cNvPicPr>
            <a:picLocks noChangeAspect="1"/>
          </p:cNvPicPr>
          <p:nvPr/>
        </p:nvPicPr>
        <p:blipFill>
          <a:blip r:embed="rId6"/>
          <a:srcRect b="8735"/>
          <a:stretch>
            <a:fillRect/>
          </a:stretch>
        </p:blipFill>
        <p:spPr>
          <a:xfrm>
            <a:off x="381000" y="2638094"/>
            <a:ext cx="4049762" cy="2772000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3330611" y="5257800"/>
            <a:ext cx="1100151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330611" y="4876878"/>
            <a:ext cx="1100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FFFFF"/>
                </a:solidFill>
                <a:latin typeface="+mj-lt"/>
              </a:rPr>
              <a:t>   50 </a:t>
            </a:r>
            <a:r>
              <a:rPr lang="el-GR" sz="1800" b="1" dirty="0" smtClean="0">
                <a:solidFill>
                  <a:srgbClr val="FFFFFF"/>
                </a:solidFill>
                <a:latin typeface="+mj-lt"/>
              </a:rPr>
              <a:t>μ</a:t>
            </a:r>
            <a:r>
              <a:rPr lang="en-US" sz="1800" b="1" dirty="0" smtClean="0">
                <a:solidFill>
                  <a:srgbClr val="FFFFFF"/>
                </a:solidFill>
                <a:latin typeface="+mj-lt"/>
              </a:rPr>
              <a:t>m </a:t>
            </a:r>
            <a:endParaRPr lang="en-GB" sz="1800" b="1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27" name="Picture 26" descr="sem1_i54_1K.tif"/>
          <p:cNvPicPr>
            <a:picLocks noChangeAspect="1"/>
          </p:cNvPicPr>
          <p:nvPr/>
        </p:nvPicPr>
        <p:blipFill>
          <a:blip r:embed="rId7"/>
          <a:srcRect b="8729"/>
          <a:stretch>
            <a:fillRect/>
          </a:stretch>
        </p:blipFill>
        <p:spPr>
          <a:xfrm>
            <a:off x="4648196" y="2208212"/>
            <a:ext cx="4049473" cy="2772000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>
          <a:xfrm>
            <a:off x="7707069" y="4875290"/>
            <a:ext cx="990600" cy="1588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707069" y="4432268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FFFFF"/>
                </a:solidFill>
                <a:latin typeface="+mj-lt"/>
              </a:rPr>
              <a:t>50 </a:t>
            </a:r>
            <a:r>
              <a:rPr lang="el-GR" sz="1800" b="1" dirty="0" smtClean="0">
                <a:solidFill>
                  <a:srgbClr val="FFFFFF"/>
                </a:solidFill>
                <a:latin typeface="+mj-lt"/>
              </a:rPr>
              <a:t>μ</a:t>
            </a:r>
            <a:r>
              <a:rPr lang="en-US" sz="1800" b="1" dirty="0" smtClean="0">
                <a:solidFill>
                  <a:srgbClr val="FFFFFF"/>
                </a:solidFill>
                <a:latin typeface="+mj-lt"/>
              </a:rPr>
              <a:t>m</a:t>
            </a:r>
            <a:endParaRPr lang="en-GB" sz="18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2909859" y="2852598"/>
            <a:ext cx="338151" cy="30638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/>
          <p:cNvSpPr/>
          <p:nvPr/>
        </p:nvSpPr>
        <p:spPr>
          <a:xfrm>
            <a:off x="3248010" y="3582988"/>
            <a:ext cx="338151" cy="30638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3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10998</TotalTime>
  <Words>852</Words>
  <Application>Microsoft Office PowerPoint</Application>
  <PresentationFormat>On-screen Show (4:3)</PresentationFormat>
  <Paragraphs>327</Paragraphs>
  <Slides>18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Company>University College Dublin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Barry Smyth</dc:creator>
  <cp:lastModifiedBy> </cp:lastModifiedBy>
  <cp:revision>114</cp:revision>
  <dcterms:created xsi:type="dcterms:W3CDTF">2010-02-10T09:03:43Z</dcterms:created>
  <dcterms:modified xsi:type="dcterms:W3CDTF">2012-06-07T10:54:03Z</dcterms:modified>
</cp:coreProperties>
</file>