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76" r:id="rId4"/>
    <p:sldId id="277" r:id="rId5"/>
    <p:sldId id="261" r:id="rId6"/>
    <p:sldId id="265" r:id="rId7"/>
    <p:sldId id="278" r:id="rId8"/>
    <p:sldId id="268" r:id="rId9"/>
    <p:sldId id="269" r:id="rId10"/>
    <p:sldId id="279" r:id="rId11"/>
    <p:sldId id="272" r:id="rId12"/>
    <p:sldId id="281" r:id="rId13"/>
    <p:sldId id="274" r:id="rId14"/>
    <p:sldId id="273" r:id="rId15"/>
    <p:sldId id="262" r:id="rId16"/>
    <p:sldId id="280" r:id="rId17"/>
    <p:sldId id="263" r:id="rId18"/>
    <p:sldId id="282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CC"/>
    <a:srgbClr val="00FF00"/>
    <a:srgbClr val="272A2C"/>
    <a:srgbClr val="43484B"/>
    <a:srgbClr val="102737"/>
    <a:srgbClr val="9DA8AE"/>
    <a:srgbClr val="E1E5E8"/>
    <a:srgbClr val="D5D9DE"/>
    <a:srgbClr val="98DE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71" autoAdjust="0"/>
  </p:normalViewPr>
  <p:slideViewPr>
    <p:cSldViewPr snapToObjects="1">
      <p:cViewPr>
        <p:scale>
          <a:sx n="66" d="100"/>
          <a:sy n="66" d="100"/>
        </p:scale>
        <p:origin x="-64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8D89D2-D647-4E59-82E4-6491224F5EFA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669A57-DBBB-45E0-8BB1-CC3E5677401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  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F4C254-87E7-4C3E-9EA9-FF7F0DCB746E}" type="slidenum">
              <a:rPr lang="en-US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n-lt"/>
              </a:rPr>
              <a:t>Membrane Composition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:</a:t>
            </a:r>
          </a:p>
          <a:p>
            <a:r>
              <a:rPr lang="en-US" dirty="0" smtClean="0">
                <a:solidFill>
                  <a:srgbClr val="002060"/>
                </a:solidFill>
                <a:latin typeface="Garamond"/>
              </a:rPr>
              <a:t>●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PVC 32.3% ,</a:t>
            </a:r>
            <a:r>
              <a:rPr lang="en-US" sz="800" kern="1200" baseline="0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 </a:t>
            </a:r>
            <a:r>
              <a:rPr lang="en-US" sz="800" kern="1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o-NPOE 66.6%, KTpClPB 0.48%,</a:t>
            </a:r>
            <a:r>
              <a:rPr lang="en-US" sz="800" kern="1200" baseline="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800" kern="1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H Ionophore II 0.66%</a:t>
            </a:r>
          </a:p>
          <a:p>
            <a:r>
              <a:rPr lang="en-US" sz="800" kern="1200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Dissolved in </a:t>
            </a:r>
            <a:r>
              <a:rPr lang="en-US" sz="1200" kern="1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ＭＳ Ｐゴシック" charset="-128"/>
              </a:rPr>
              <a:t>3 ml of THF</a:t>
            </a:r>
          </a:p>
          <a:p>
            <a:r>
              <a:rPr lang="en-GB" dirty="0" smtClean="0"/>
              <a:t>Conditioning: Buffer 0.001 M di acido citrico, acido borico and Na2HPO4  a pH 4 overnight</a:t>
            </a:r>
          </a:p>
          <a:p>
            <a:r>
              <a:rPr lang="en-GB" dirty="0" smtClean="0"/>
              <a:t>Density</a:t>
            </a:r>
            <a:r>
              <a:rPr lang="en-GB" baseline="0" dirty="0" smtClean="0"/>
              <a:t> of POT 2.75 mg/ml in 3 ml of chloroform.</a:t>
            </a:r>
          </a:p>
          <a:p>
            <a:r>
              <a:rPr lang="en-GB" baseline="0" dirty="0" smtClean="0"/>
              <a:t>30 ul of POT were drop cast on top of the electrodes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9A57-DBBB-45E0-8BB1-CC3E5677401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fi logo.T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69863"/>
            <a:ext cx="9810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72A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25A5E-1A6A-46EF-887D-673F2160C75B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B0BA1-256B-497A-9002-865950F359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376B8F-326E-46E0-A041-4252B5CD5863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5267E-D2FC-460B-AC64-417AA8B657B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1">
                <a:solidFill>
                  <a:srgbClr val="272A2C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72A2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F858B7-87F9-45F6-9597-8B4BF0D075AA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83E63-7BF2-48A8-8FA0-E20C7DE0EA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09561-F55B-4F36-9BEE-C2C3A80D859C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09B65-265A-4377-89CF-A5C63E6C656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72A2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575EA-4A96-4EAC-8C9F-AEEBE7B36ABE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9C625-FC58-4DD9-8ADA-454EEDFEDC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C1C0FF-5163-413F-AC6F-7C999D900865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1352A-9B17-4A54-953C-60EC27CA23F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15389E0-93BB-443F-BF34-FBEE49032794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4C1F7BF-1300-48BE-B86F-0858156213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F396CB8-1896-4DD8-8D1B-45A0B7267079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36A340F-6829-4231-B3B0-9A4C0BDEFA2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8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08B4C17-FFF8-45E0-8387-DCC77D8447D3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C4E9CEC-AFE0-479A-85F0-CA652FC7E3F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45CB818-95BB-451E-AD92-520CC5448C9B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67066F8-110C-44B4-B132-414A8C310B5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E20179-97A3-4194-829F-ED07AD87E46D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9C95D-3333-44A4-BDEC-8D7606B4C3B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 userDrawn="1"/>
        </p:nvGrpSpPr>
        <p:grpSpPr bwMode="auto">
          <a:xfrm>
            <a:off x="-10210800" y="-5334000"/>
            <a:ext cx="19354800" cy="12192000"/>
            <a:chOff x="-10210802" y="-5333999"/>
            <a:chExt cx="19354802" cy="12191999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-1" y="1"/>
              <a:ext cx="9144001" cy="6857999"/>
            </a:xfrm>
            <a:prstGeom prst="rect">
              <a:avLst/>
            </a:prstGeom>
            <a:solidFill>
              <a:srgbClr val="D5D9DE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Arc 11"/>
            <p:cNvSpPr/>
            <p:nvPr userDrawn="1"/>
          </p:nvSpPr>
          <p:spPr>
            <a:xfrm rot="5400000">
              <a:off x="-6416676" y="-8975725"/>
              <a:ext cx="11537949" cy="19126202"/>
            </a:xfrm>
            <a:prstGeom prst="arc">
              <a:avLst>
                <a:gd name="adj1" fmla="val 15930924"/>
                <a:gd name="adj2" fmla="val 0"/>
              </a:avLst>
            </a:prstGeom>
            <a:solidFill>
              <a:srgbClr val="E1E5E8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en-US" sz="1800" dirty="0">
                <a:ea typeface="ＭＳ Ｐゴシック" charset="-128"/>
              </a:endParaRPr>
            </a:p>
          </p:txBody>
        </p:sp>
        <p:sp>
          <p:nvSpPr>
            <p:cNvPr id="13" name="Arc 12"/>
            <p:cNvSpPr/>
            <p:nvPr userDrawn="1"/>
          </p:nvSpPr>
          <p:spPr>
            <a:xfrm rot="5400000">
              <a:off x="-5844382" y="-8557418"/>
              <a:ext cx="11460162" cy="17907002"/>
            </a:xfrm>
            <a:prstGeom prst="arc">
              <a:avLst>
                <a:gd name="adj1" fmla="val 1593092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en-US" sz="1800" dirty="0">
                <a:ea typeface="ＭＳ Ｐゴシック" charset="-128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-1" y="1"/>
              <a:ext cx="7086601" cy="266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z="18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1" y="6477000"/>
              <a:ext cx="9144001" cy="381000"/>
            </a:xfrm>
            <a:prstGeom prst="rect">
              <a:avLst/>
            </a:prstGeom>
            <a:solidFill>
              <a:srgbClr val="1027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900" dirty="0">
                  <a:solidFill>
                    <a:srgbClr val="FFFFFF"/>
                  </a:solidFill>
                  <a:ea typeface="ＭＳ Ｐゴシック" charset="-128"/>
                </a:rPr>
                <a:t>UNIVERSITY COLLEGE DUBLIN   </a:t>
              </a:r>
              <a:r>
                <a:rPr lang="en-US" sz="900" dirty="0">
                  <a:solidFill>
                    <a:srgbClr val="FFFFFF"/>
                  </a:solidFill>
                  <a:latin typeface="Wingdings" charset="2"/>
                  <a:ea typeface="ＭＳ Ｐゴシック" charset="-128"/>
                </a:rPr>
                <a:t></a:t>
              </a:r>
              <a:r>
                <a:rPr lang="en-US" sz="900" dirty="0">
                  <a:solidFill>
                    <a:srgbClr val="FFFFFF"/>
                  </a:solidFill>
                  <a:ea typeface="ＭＳ Ｐゴシック" charset="-128"/>
                </a:rPr>
                <a:t>   DUBLIN CITY UNIVERSITY   </a:t>
              </a:r>
              <a:r>
                <a:rPr lang="en-US" sz="900" dirty="0">
                  <a:solidFill>
                    <a:srgbClr val="FFFFFF"/>
                  </a:solidFill>
                  <a:latin typeface="Wingdings" charset="2"/>
                  <a:ea typeface="ＭＳ Ｐゴシック" charset="-128"/>
                </a:rPr>
                <a:t></a:t>
              </a:r>
              <a:r>
                <a:rPr lang="en-US" sz="900" dirty="0">
                  <a:solidFill>
                    <a:srgbClr val="FFFFFF"/>
                  </a:solidFill>
                  <a:ea typeface="ＭＳ Ｐゴシック" charset="-128"/>
                </a:rPr>
                <a:t>   TYNDALL NATIONAL INSTITUTE </a:t>
              </a:r>
            </a:p>
          </p:txBody>
        </p:sp>
        <p:pic>
          <p:nvPicPr>
            <p:cNvPr id="1037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442200" y="152400"/>
              <a:ext cx="1244600" cy="653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038"/>
            <a:ext cx="67818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7708A46D-52CD-4A7F-8221-BF789CFE37F9}" type="datetime1">
              <a:rPr lang="en-US"/>
              <a:pPr/>
              <a:t>3/14/2012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FA1EE04A-BA46-4437-9A45-5E88AF4C318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356350"/>
            <a:ext cx="9144000" cy="120650"/>
          </a:xfrm>
          <a:prstGeom prst="rect">
            <a:avLst/>
          </a:prstGeom>
          <a:solidFill>
            <a:srgbClr val="9DA8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ＭＳ Ｐゴシック" pitchFamily="-65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ts val="2500"/>
        </a:spcBef>
        <a:spcAft>
          <a:spcPct val="0"/>
        </a:spcAft>
        <a:buChar char="•"/>
        <a:defRPr sz="2800" b="1" kern="1200">
          <a:solidFill>
            <a:srgbClr val="272A2C"/>
          </a:solidFill>
          <a:latin typeface="+mn-lt"/>
          <a:ea typeface="ＭＳ Ｐゴシック" pitchFamily="-65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har char="–"/>
        <a:defRPr sz="2400" kern="1200">
          <a:solidFill>
            <a:srgbClr val="272A2C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har char="–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har char="»"/>
        <a:defRPr sz="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laudio\Downloads\Sensor%20patch%20asbly_exp_anim_2.avi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png"/><Relationship Id="rId47" Type="http://schemas.openxmlformats.org/officeDocument/2006/relationships/image" Target="../media/image87.png"/><Relationship Id="rId50" Type="http://schemas.openxmlformats.org/officeDocument/2006/relationships/image" Target="../media/image90.png"/><Relationship Id="rId55" Type="http://schemas.openxmlformats.org/officeDocument/2006/relationships/image" Target="../media/image95.png"/><Relationship Id="rId63" Type="http://schemas.openxmlformats.org/officeDocument/2006/relationships/image" Target="../media/image103.png"/><Relationship Id="rId68" Type="http://schemas.openxmlformats.org/officeDocument/2006/relationships/image" Target="../media/image10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jpe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3" Type="http://schemas.openxmlformats.org/officeDocument/2006/relationships/image" Target="../media/image93.png"/><Relationship Id="rId58" Type="http://schemas.openxmlformats.org/officeDocument/2006/relationships/image" Target="../media/image98.png"/><Relationship Id="rId66" Type="http://schemas.openxmlformats.org/officeDocument/2006/relationships/image" Target="../media/image106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jpeg"/><Relationship Id="rId49" Type="http://schemas.openxmlformats.org/officeDocument/2006/relationships/image" Target="../media/image89.png"/><Relationship Id="rId57" Type="http://schemas.openxmlformats.org/officeDocument/2006/relationships/image" Target="../media/image97.png"/><Relationship Id="rId61" Type="http://schemas.openxmlformats.org/officeDocument/2006/relationships/image" Target="../media/image101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4" Type="http://schemas.openxmlformats.org/officeDocument/2006/relationships/image" Target="../media/image84.png"/><Relationship Id="rId52" Type="http://schemas.openxmlformats.org/officeDocument/2006/relationships/image" Target="../media/image92.png"/><Relationship Id="rId60" Type="http://schemas.openxmlformats.org/officeDocument/2006/relationships/image" Target="../media/image100.png"/><Relationship Id="rId65" Type="http://schemas.openxmlformats.org/officeDocument/2006/relationships/image" Target="../media/image10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jpe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48" Type="http://schemas.openxmlformats.org/officeDocument/2006/relationships/image" Target="../media/image88.png"/><Relationship Id="rId56" Type="http://schemas.openxmlformats.org/officeDocument/2006/relationships/image" Target="../media/image96.png"/><Relationship Id="rId64" Type="http://schemas.openxmlformats.org/officeDocument/2006/relationships/image" Target="../media/image104.png"/><Relationship Id="rId8" Type="http://schemas.openxmlformats.org/officeDocument/2006/relationships/image" Target="../media/image48.png"/><Relationship Id="rId51" Type="http://schemas.openxmlformats.org/officeDocument/2006/relationships/image" Target="../media/image91.png"/><Relationship Id="rId3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46" Type="http://schemas.openxmlformats.org/officeDocument/2006/relationships/image" Target="../media/image86.png"/><Relationship Id="rId59" Type="http://schemas.openxmlformats.org/officeDocument/2006/relationships/image" Target="../media/image99.png"/><Relationship Id="rId67" Type="http://schemas.openxmlformats.org/officeDocument/2006/relationships/image" Target="../media/image107.png"/><Relationship Id="rId20" Type="http://schemas.openxmlformats.org/officeDocument/2006/relationships/image" Target="../media/image60.png"/><Relationship Id="rId41" Type="http://schemas.openxmlformats.org/officeDocument/2006/relationships/image" Target="../media/image81.png"/><Relationship Id="rId54" Type="http://schemas.openxmlformats.org/officeDocument/2006/relationships/image" Target="../media/image94.png"/><Relationship Id="rId62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2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0"/>
            <a:ext cx="899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Towards Wearable Sensors for Wireless pH Monitoring in Sweat</a:t>
            </a:r>
            <a:endParaRPr lang="en-GB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8991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Giusy Matzeu, </a:t>
            </a:r>
            <a:r>
              <a:rPr lang="it-IT" sz="3200" u="sng" dirty="0" smtClean="0">
                <a:latin typeface="Times New Roman" pitchFamily="18" charset="0"/>
                <a:cs typeface="Times New Roman" pitchFamily="18" charset="0"/>
              </a:rPr>
              <a:t>Claudio Zuliani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, Dermot Diamond</a:t>
            </a:r>
          </a:p>
          <a:p>
            <a:pPr algn="ctr"/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600" dirty="0" smtClean="0">
                <a:latin typeface="Times New Roman" pitchFamily="18" charset="0"/>
                <a:cs typeface="Times New Roman" pitchFamily="18" charset="0"/>
              </a:rPr>
              <a:t>Clarity, Centre for Sensor Web Technology, Dublin City University, Ireland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4898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Pittcon, 14/03/2012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1249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Reference Electrodes based on Lipophilic Salts on SPE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1273314"/>
            <a:ext cx="449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U. Mattinen, J. Bobacka, A. Lewenstam, 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Electroanalysis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2009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, 1955.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2773" y="1314892"/>
            <a:ext cx="4220627" cy="3333308"/>
            <a:chOff x="122773" y="1314892"/>
            <a:chExt cx="4220627" cy="333330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2773" y="1630699"/>
              <a:ext cx="4220627" cy="3017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1769706" y="1314892"/>
              <a:ext cx="14956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 smtClean="0">
                  <a:latin typeface="Times New Roman" pitchFamily="18" charset="0"/>
                  <a:cs typeface="Times New Roman" pitchFamily="18" charset="0"/>
                </a:rPr>
                <a:t>SC=PEDOT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4774" y="1905000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KCl</a:t>
              </a:r>
              <a:endParaRPr lang="en-GB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18174" y="2844225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1 mM KCl</a:t>
              </a:r>
              <a:endParaRPr lang="en-GB" sz="1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51574" y="1676400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1 mM NaCl</a:t>
              </a:r>
              <a:endParaRPr lang="en-GB" sz="1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61174" y="2057400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NaCl</a:t>
              </a:r>
              <a:endParaRPr lang="en-GB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246974" y="2133600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KCl</a:t>
              </a:r>
              <a:endParaRPr lang="en-GB" sz="1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38112" y="4611077"/>
            <a:ext cx="6157912" cy="1816534"/>
            <a:chOff x="-138112" y="4567535"/>
            <a:chExt cx="6157912" cy="1816534"/>
          </a:xfrm>
        </p:grpSpPr>
        <p:sp>
          <p:nvSpPr>
            <p:cNvPr id="13" name="Rectangle 12"/>
            <p:cNvSpPr/>
            <p:nvPr/>
          </p:nvSpPr>
          <p:spPr>
            <a:xfrm>
              <a:off x="990600" y="4567535"/>
              <a:ext cx="3124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>
                  <a:latin typeface="Times New Roman" pitchFamily="18" charset="0"/>
                  <a:cs typeface="Times New Roman" pitchFamily="18" charset="0"/>
                </a:rPr>
                <a:t>Cl</a:t>
              </a:r>
              <a:r>
                <a:rPr lang="en-GB" b="1" baseline="30000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GB" b="1" dirty="0" smtClean="0">
                  <a:latin typeface="Times New Roman" pitchFamily="18" charset="0"/>
                  <a:cs typeface="Times New Roman" pitchFamily="18" charset="0"/>
                </a:rPr>
                <a:t> ≈ 20 mV/decade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95600" y="5493603"/>
              <a:ext cx="3124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Possibility for RE where [Cl</a:t>
              </a:r>
              <a:r>
                <a:rPr lang="en-GB" b="1" baseline="30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] is constant</a:t>
              </a:r>
            </a:p>
          </p:txBody>
        </p:sp>
        <p:sp>
          <p:nvSpPr>
            <p:cNvPr id="15" name="Down Arrow 14"/>
            <p:cNvSpPr>
              <a:spLocks noChangeAspect="1"/>
            </p:cNvSpPr>
            <p:nvPr/>
          </p:nvSpPr>
          <p:spPr>
            <a:xfrm rot="2700000">
              <a:off x="1567766" y="4961568"/>
              <a:ext cx="288000" cy="674132"/>
            </a:xfrm>
            <a:prstGeom prst="down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138112" y="5553072"/>
              <a:ext cx="23764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Need optimisation</a:t>
              </a:r>
            </a:p>
          </p:txBody>
        </p:sp>
        <p:sp>
          <p:nvSpPr>
            <p:cNvPr id="30" name="Down Arrow 29"/>
            <p:cNvSpPr>
              <a:spLocks noChangeAspect="1"/>
            </p:cNvSpPr>
            <p:nvPr/>
          </p:nvSpPr>
          <p:spPr>
            <a:xfrm rot="-2700000">
              <a:off x="2831440" y="4981576"/>
              <a:ext cx="288000" cy="674132"/>
            </a:xfrm>
            <a:prstGeom prst="downArrow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2000" y="2191656"/>
            <a:ext cx="4276725" cy="3447144"/>
            <a:chOff x="4572000" y="1963056"/>
            <a:chExt cx="4276725" cy="3447144"/>
          </a:xfrm>
        </p:grpSpPr>
        <p:sp>
          <p:nvSpPr>
            <p:cNvPr id="17" name="Rectangle 16"/>
            <p:cNvSpPr/>
            <p:nvPr/>
          </p:nvSpPr>
          <p:spPr>
            <a:xfrm>
              <a:off x="6204858" y="1963056"/>
              <a:ext cx="18004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itchFamily="34" charset="0"/>
                <a:buChar char="•"/>
              </a:pPr>
              <a:r>
                <a:rPr lang="en-GB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SC=PEDOT</a:t>
              </a:r>
            </a:p>
            <a:p>
              <a:pPr algn="ctr">
                <a:buFont typeface="Arial" pitchFamily="34" charset="0"/>
                <a:buChar char="•"/>
              </a:pPr>
              <a:r>
                <a:rPr lang="it-IT" sz="2000" dirty="0" smtClean="0">
                  <a:latin typeface="Times New Roman" pitchFamily="18" charset="0"/>
                  <a:cs typeface="Times New Roman" pitchFamily="18" charset="0"/>
                </a:rPr>
                <a:t> SC=POT</a:t>
              </a:r>
              <a:endParaRPr lang="en-GB" sz="2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552700"/>
              <a:ext cx="4276725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Rectangle 31"/>
            <p:cNvSpPr/>
            <p:nvPr/>
          </p:nvSpPr>
          <p:spPr>
            <a:xfrm>
              <a:off x="5334000" y="3515737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KCl</a:t>
              </a:r>
              <a:endParaRPr lang="en-GB" sz="16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76928" y="2644201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1 mM KCl</a:t>
              </a:r>
              <a:endParaRPr lang="en-GB" sz="16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443664" y="3596697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1 mM NaCl</a:t>
              </a:r>
              <a:endParaRPr lang="en-GB" sz="16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48504" y="2696585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NaCl</a:t>
              </a:r>
              <a:endParaRPr lang="en-GB" sz="16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62864" y="3520497"/>
              <a:ext cx="83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latin typeface="Times New Roman" pitchFamily="18" charset="0"/>
                  <a:cs typeface="Times New Roman" pitchFamily="18" charset="0"/>
                </a:rPr>
                <a:t> 0.1 M KCl</a:t>
              </a:r>
              <a:endParaRPr lang="en-GB" sz="16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525" y="1706625"/>
            <a:ext cx="659275" cy="10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1249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Mote Interface and Wireless Communication 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57752" y="3314702"/>
            <a:ext cx="3939133" cy="2818824"/>
            <a:chOff x="4857752" y="3314702"/>
            <a:chExt cx="3939133" cy="2818824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7752" y="3314702"/>
              <a:ext cx="3939133" cy="281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657847" y="4586226"/>
              <a:ext cx="10711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 pitchFamily="18" charset="0"/>
                  <a:cs typeface="Times New Roman" pitchFamily="18" charset="0"/>
                </a:rPr>
                <a:t>• Mote 1</a:t>
              </a:r>
            </a:p>
            <a:p>
              <a:r>
                <a:rPr lang="en-GB" sz="2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• Mote 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05648" y="4529136"/>
              <a:ext cx="160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• Mote 3</a:t>
              </a:r>
            </a:p>
            <a:p>
              <a:r>
                <a:rPr lang="en-GB" sz="20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• 16Ch-Lawson Labs</a:t>
              </a:r>
            </a:p>
          </p:txBody>
        </p:sp>
      </p:grp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425" y="1381125"/>
            <a:ext cx="2314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80974" y="4634805"/>
            <a:ext cx="492442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it-IT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Bias between motes and standard instrumentation &lt; 0.3mV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it-IT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Bias between motes &lt; 0.1 mV</a:t>
            </a:r>
            <a:endParaRPr lang="en-GB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" y="1395413"/>
            <a:ext cx="34480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6781800" cy="1249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Dual SPE – Integration of pH &amp; RE on same substrate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40" y="1524000"/>
            <a:ext cx="3850214" cy="30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495800" y="1676400"/>
            <a:ext cx="434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The two carbon disks printed on the PET substrate will be modified to give a pH and a reference electrode</a:t>
            </a:r>
          </a:p>
          <a:p>
            <a:pPr algn="just">
              <a:buFont typeface="Wingdings" pitchFamily="2" charset="2"/>
              <a:buChar char="Ø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The substrate can also be laminated with PSA and PMMA for futher integration within microfluidics.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" y="4724400"/>
            <a:ext cx="8341043" cy="2162628"/>
            <a:chOff x="685800" y="4724400"/>
            <a:chExt cx="8341043" cy="2162628"/>
          </a:xfrm>
        </p:grpSpPr>
        <p:sp>
          <p:nvSpPr>
            <p:cNvPr id="6" name="TextBox 5"/>
            <p:cNvSpPr txBox="1"/>
            <p:nvPr/>
          </p:nvSpPr>
          <p:spPr>
            <a:xfrm>
              <a:off x="8534400" y="642536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4724400"/>
              <a:ext cx="1765687" cy="1549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2514600" y="5029200"/>
              <a:ext cx="624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Work currently under progress to optimize sensor response !!</a:t>
              </a:r>
              <a:endPara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4413" y="3236595"/>
            <a:ext cx="3937635" cy="255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027" y="1545437"/>
            <a:ext cx="4461701" cy="28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1249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Wearable pH Sensor –Concept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15240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Mote Casing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3657600" y="1754833"/>
            <a:ext cx="1066800" cy="2308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4800" y="5177135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Strap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49530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Patch</a:t>
            </a:r>
          </a:p>
        </p:txBody>
      </p:sp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5600700" y="1985665"/>
            <a:ext cx="876300" cy="1443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181100" y="3990976"/>
            <a:ext cx="38100" cy="1214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H="1" flipV="1">
            <a:off x="3048000" y="3990976"/>
            <a:ext cx="190500" cy="962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</p:cNvCxnSpPr>
          <p:nvPr/>
        </p:nvCxnSpPr>
        <p:spPr>
          <a:xfrm flipV="1">
            <a:off x="3238500" y="4800600"/>
            <a:ext cx="21717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819400" y="5562600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Sensor + Microfluidic</a:t>
            </a:r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V="1">
            <a:off x="4572000" y="5177135"/>
            <a:ext cx="1905000" cy="8009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914400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Wearable pH Sensor –Layers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ensor patch asbly_exp_anim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58057" y="1714266"/>
            <a:ext cx="9144001" cy="3577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52850" y="914400"/>
            <a:ext cx="5081150" cy="5437823"/>
            <a:chOff x="252850" y="914400"/>
            <a:chExt cx="5081150" cy="5437823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2850" y="914400"/>
              <a:ext cx="3043714" cy="543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3276600" y="5814871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Microfluidics</a:t>
              </a:r>
              <a:endParaRPr lang="en-GB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70740" y="5133536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pH ISE &amp; RE </a:t>
              </a:r>
              <a:endParaRPr lang="en-GB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33932" y="4643735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Patch</a:t>
              </a:r>
              <a:endParaRPr lang="en-GB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2748" y="3810000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Mote Casing</a:t>
              </a:r>
              <a:endParaRPr lang="en-GB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63592" y="2243796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Mote</a:t>
              </a:r>
              <a:endParaRPr lang="en-GB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209800" y="6079700"/>
              <a:ext cx="1199272" cy="2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2237936" y="5407968"/>
              <a:ext cx="1171136" cy="2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2604868" y="4876801"/>
              <a:ext cx="1052732" cy="2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342272" y="4032741"/>
              <a:ext cx="1066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303580" y="2486464"/>
              <a:ext cx="132588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4522" y="1524000"/>
            <a:ext cx="6172790" cy="46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914400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91200" y="1066800"/>
            <a:ext cx="3213572" cy="2125602"/>
            <a:chOff x="5791200" y="1066800"/>
            <a:chExt cx="3213572" cy="2125602"/>
          </a:xfrm>
        </p:grpSpPr>
        <p:sp>
          <p:nvSpPr>
            <p:cNvPr id="5" name="TextBox 4"/>
            <p:cNvSpPr txBox="1"/>
            <p:nvPr/>
          </p:nvSpPr>
          <p:spPr>
            <a:xfrm>
              <a:off x="5791200" y="1066800"/>
              <a:ext cx="32135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latin typeface="Times New Roman" pitchFamily="18" charset="0"/>
                  <a:cs typeface="Times New Roman" pitchFamily="18" charset="0"/>
                </a:rPr>
                <a:t>Prof. Dermot Diamond</a:t>
              </a:r>
              <a:endParaRPr lang="en-GB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865320" y="2707654"/>
              <a:ext cx="400050" cy="4847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89848" y="2727629"/>
            <a:ext cx="4599936" cy="846568"/>
            <a:chOff x="-89848" y="2727629"/>
            <a:chExt cx="4599936" cy="846568"/>
          </a:xfrm>
        </p:grpSpPr>
        <p:sp>
          <p:nvSpPr>
            <p:cNvPr id="6" name="TextBox 5"/>
            <p:cNvSpPr txBox="1"/>
            <p:nvPr/>
          </p:nvSpPr>
          <p:spPr>
            <a:xfrm>
              <a:off x="-89848" y="2743200"/>
              <a:ext cx="289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latin typeface="Times New Roman" pitchFamily="18" charset="0"/>
                  <a:cs typeface="Times New Roman" pitchFamily="18" charset="0"/>
                </a:rPr>
                <a:t>Dr. Fiachra Collins, postdoc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098608" y="2727629"/>
              <a:ext cx="411480" cy="49859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6200" y="53412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Javier Torres, Tyndall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1" y="3574197"/>
            <a:ext cx="6447966" cy="2155467"/>
            <a:chOff x="152401" y="3574197"/>
            <a:chExt cx="6447966" cy="2155467"/>
          </a:xfrm>
        </p:grpSpPr>
        <p:sp>
          <p:nvSpPr>
            <p:cNvPr id="7" name="TextBox 6"/>
            <p:cNvSpPr txBox="1"/>
            <p:nvPr/>
          </p:nvSpPr>
          <p:spPr>
            <a:xfrm>
              <a:off x="152401" y="4038600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atin typeface="Times New Roman" pitchFamily="18" charset="0"/>
                  <a:cs typeface="Times New Roman" pitchFamily="18" charset="0"/>
                </a:rPr>
                <a:t>Giusy </a:t>
              </a:r>
              <a:r>
                <a:rPr lang="it-IT" b="1" dirty="0" err="1" smtClean="0">
                  <a:latin typeface="Times New Roman" pitchFamily="18" charset="0"/>
                  <a:cs typeface="Times New Roman" pitchFamily="18" charset="0"/>
                </a:rPr>
                <a:t>Matzeu</a:t>
              </a:r>
              <a:r>
                <a:rPr lang="it-IT" b="1" dirty="0" smtClean="0">
                  <a:latin typeface="Times New Roman" pitchFamily="18" charset="0"/>
                  <a:cs typeface="Times New Roman" pitchFamily="18" charset="0"/>
                </a:rPr>
                <a:t>, PhD student</a:t>
              </a:r>
              <a:endParaRPr lang="en-GB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957634" y="3871912"/>
              <a:ext cx="524333" cy="6416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82032" y="3574197"/>
              <a:ext cx="1618335" cy="2155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ctangle 11"/>
          <p:cNvSpPr/>
          <p:nvPr/>
        </p:nvSpPr>
        <p:spPr>
          <a:xfrm>
            <a:off x="47624" y="885824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Salzitsa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Anastasova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Aleksandar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Radu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GB" dirty="0" smtClean="0">
                <a:solidFill>
                  <a:srgbClr val="000000"/>
                </a:solidFill>
                <a:latin typeface="Times New Roman"/>
                <a:ea typeface="Times New Roman"/>
              </a:rPr>
              <a:t>Dr. </a:t>
            </a:r>
            <a:r>
              <a:rPr lang="en-GB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Ulriika</a:t>
            </a:r>
            <a:r>
              <a:rPr lang="en-GB" dirty="0" smtClean="0">
                <a:solidFill>
                  <a:srgbClr val="000000"/>
                </a:solidFill>
                <a:latin typeface="Times New Roman"/>
                <a:ea typeface="Times New Roman"/>
              </a:rPr>
              <a:t> Mattinen, </a:t>
            </a:r>
          </a:p>
          <a:p>
            <a:r>
              <a:rPr lang="en-GB" dirty="0" smtClean="0">
                <a:solidFill>
                  <a:srgbClr val="000000"/>
                </a:solidFill>
                <a:latin typeface="Times New Roman"/>
                <a:ea typeface="Times New Roman"/>
              </a:rPr>
              <a:t>Prof. Johan Bobacka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425450" y="1706563"/>
            <a:ext cx="8391525" cy="3106737"/>
            <a:chOff x="425767" y="1707283"/>
            <a:chExt cx="8391742" cy="3105964"/>
          </a:xfrm>
        </p:grpSpPr>
        <p:sp>
          <p:nvSpPr>
            <p:cNvPr id="65" name="Rounded Rectangle 64"/>
            <p:cNvSpPr/>
            <p:nvPr/>
          </p:nvSpPr>
          <p:spPr bwMode="auto">
            <a:xfrm>
              <a:off x="5761493" y="2034227"/>
              <a:ext cx="3056016" cy="27441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19" name="Rounded Rectangle 6"/>
            <p:cNvSpPr>
              <a:spLocks noChangeArrowheads="1"/>
            </p:cNvSpPr>
            <p:nvPr/>
          </p:nvSpPr>
          <p:spPr bwMode="auto">
            <a:xfrm>
              <a:off x="425767" y="2069143"/>
              <a:ext cx="2505140" cy="2744104"/>
            </a:xfrm>
            <a:prstGeom prst="roundRect">
              <a:avLst>
                <a:gd name="adj" fmla="val 16667"/>
              </a:avLst>
            </a:prstGeom>
            <a:solidFill>
              <a:srgbClr val="C2D3E8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pic>
          <p:nvPicPr>
            <p:cNvPr id="5210" name="Picture 3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4973" y="2765636"/>
              <a:ext cx="1860490" cy="132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11" name="TextBox 14"/>
            <p:cNvSpPr txBox="1">
              <a:spLocks noChangeArrowheads="1"/>
            </p:cNvSpPr>
            <p:nvPr/>
          </p:nvSpPr>
          <p:spPr bwMode="auto">
            <a:xfrm>
              <a:off x="682056" y="1726121"/>
              <a:ext cx="21150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>
                  <a:latin typeface="Calibri" charset="0"/>
                  <a:cs typeface="Times New Roman" charset="0"/>
                </a:rPr>
                <a:t>SOCIAL/AGENCY COLLABORATORS</a:t>
              </a:r>
            </a:p>
          </p:txBody>
        </p:sp>
        <p:sp>
          <p:nvSpPr>
            <p:cNvPr id="5212" name="TextBox 14"/>
            <p:cNvSpPr txBox="1">
              <a:spLocks noChangeArrowheads="1"/>
            </p:cNvSpPr>
            <p:nvPr/>
          </p:nvSpPr>
          <p:spPr bwMode="auto">
            <a:xfrm>
              <a:off x="6218060" y="1707283"/>
              <a:ext cx="21150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>
                  <a:latin typeface="Calibri" charset="0"/>
                  <a:cs typeface="Times New Roman" charset="0"/>
                </a:rPr>
                <a:t>INDUSTRY COLLABORATORS</a:t>
              </a:r>
            </a:p>
          </p:txBody>
        </p:sp>
        <p:pic>
          <p:nvPicPr>
            <p:cNvPr id="5213" name="Picture 6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99078" y="2643712"/>
              <a:ext cx="2436582" cy="1553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668588" y="1795463"/>
            <a:ext cx="3403600" cy="3330575"/>
            <a:chOff x="2241550" y="1795463"/>
            <a:chExt cx="3403600" cy="3330575"/>
          </a:xfrm>
        </p:grpSpPr>
        <p:sp>
          <p:nvSpPr>
            <p:cNvPr id="5202" name="Freeform 8"/>
            <p:cNvSpPr>
              <a:spLocks noChangeArrowheads="1"/>
            </p:cNvSpPr>
            <p:nvPr/>
          </p:nvSpPr>
          <p:spPr bwMode="auto">
            <a:xfrm>
              <a:off x="2241550" y="1795463"/>
              <a:ext cx="3403600" cy="3330575"/>
            </a:xfrm>
            <a:custGeom>
              <a:avLst/>
              <a:gdLst>
                <a:gd name="T0" fmla="*/ 0 w 4175760"/>
                <a:gd name="T1" fmla="*/ 1224885 h 3883300"/>
                <a:gd name="T2" fmla="*/ 1130443 w 4175760"/>
                <a:gd name="T3" fmla="*/ 0 h 3883300"/>
                <a:gd name="T4" fmla="*/ 2260885 w 4175760"/>
                <a:gd name="T5" fmla="*/ 1224885 h 3883300"/>
                <a:gd name="T6" fmla="*/ 1130443 w 4175760"/>
                <a:gd name="T7" fmla="*/ 2449768 h 3883300"/>
                <a:gd name="T8" fmla="*/ 0 w 4175760"/>
                <a:gd name="T9" fmla="*/ 1224885 h 3883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5760"/>
                <a:gd name="T16" fmla="*/ 0 h 3883300"/>
                <a:gd name="T17" fmla="*/ 4175760 w 4175760"/>
                <a:gd name="T18" fmla="*/ 3883300 h 3883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5760" h="3883300">
                  <a:moveTo>
                    <a:pt x="0" y="1941650"/>
                  </a:moveTo>
                  <a:cubicBezTo>
                    <a:pt x="0" y="869306"/>
                    <a:pt x="934776" y="0"/>
                    <a:pt x="2087880" y="0"/>
                  </a:cubicBezTo>
                  <a:cubicBezTo>
                    <a:pt x="3240984" y="0"/>
                    <a:pt x="4175760" y="869306"/>
                    <a:pt x="4175760" y="1941650"/>
                  </a:cubicBezTo>
                  <a:cubicBezTo>
                    <a:pt x="4175760" y="3013994"/>
                    <a:pt x="3240984" y="3883300"/>
                    <a:pt x="2087880" y="3883300"/>
                  </a:cubicBezTo>
                  <a:cubicBezTo>
                    <a:pt x="934776" y="3883300"/>
                    <a:pt x="0" y="3013994"/>
                    <a:pt x="0" y="1941650"/>
                  </a:cubicBezTo>
                  <a:close/>
                </a:path>
              </a:pathLst>
            </a:custGeom>
            <a:solidFill>
              <a:srgbClr val="FFE8D1">
                <a:alpha val="70979"/>
              </a:srgbClr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03" name="Rectangle 41"/>
            <p:cNvSpPr>
              <a:spLocks noChangeArrowheads="1"/>
            </p:cNvSpPr>
            <p:nvPr/>
          </p:nvSpPr>
          <p:spPr bwMode="auto">
            <a:xfrm>
              <a:off x="3161961" y="1864407"/>
              <a:ext cx="15573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rgbClr val="333333"/>
                  </a:solidFill>
                  <a:latin typeface="Calibri" charset="0"/>
                  <a:cs typeface="Times New Roman" charset="0"/>
                </a:rPr>
                <a:t>CSET CORE</a:t>
              </a:r>
              <a:endParaRPr lang="en-US" sz="2400" dirty="0">
                <a:solidFill>
                  <a:srgbClr val="333333"/>
                </a:solidFill>
              </a:endParaRPr>
            </a:p>
          </p:txBody>
        </p:sp>
        <p:pic>
          <p:nvPicPr>
            <p:cNvPr id="5204" name="Picture 8" descr="TNI-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49224" y="2968687"/>
              <a:ext cx="1090636" cy="3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05" name="Picture 9" descr="DCU-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59060" y="3379472"/>
              <a:ext cx="729471" cy="495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06" name="Picture 11" descr="UCD-log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08605" y="2960709"/>
              <a:ext cx="458830" cy="666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07" name="Picture 59" descr="SFI-logo2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86836" y="4082744"/>
              <a:ext cx="771738" cy="41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4" name="Rectangle 2"/>
          <p:cNvSpPr>
            <a:spLocks noGrp="1"/>
          </p:cNvSpPr>
          <p:nvPr>
            <p:ph type="title" idx="4294967295"/>
          </p:nvPr>
        </p:nvSpPr>
        <p:spPr>
          <a:xfrm>
            <a:off x="1447800" y="46038"/>
            <a:ext cx="7313613" cy="8683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CLARITY Centre &amp; Ecosystem</a:t>
            </a:r>
          </a:p>
        </p:txBody>
      </p:sp>
      <p:sp>
        <p:nvSpPr>
          <p:cNvPr id="5125" name="Slide Number Placeholder 52"/>
          <p:cNvSpPr txBox="1">
            <a:spLocks noGrp="1"/>
          </p:cNvSpPr>
          <p:nvPr/>
        </p:nvSpPr>
        <p:spPr bwMode="auto">
          <a:xfrm>
            <a:off x="0" y="6492875"/>
            <a:ext cx="1930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39EA237-8775-42F5-84D1-50C9B8D9C486}" type="slidenum">
              <a:rPr lang="en-US" sz="900">
                <a:solidFill>
                  <a:schemeClr val="bg1"/>
                </a:solidFill>
                <a:latin typeface="Calibri" charset="0"/>
              </a:rPr>
              <a:pPr algn="r"/>
              <a:t>16</a:t>
            </a:fld>
            <a:endParaRPr lang="en-US" sz="9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3135313" y="2552700"/>
            <a:ext cx="2687637" cy="2297113"/>
            <a:chOff x="2707803" y="2552700"/>
            <a:chExt cx="2688568" cy="2297321"/>
          </a:xfrm>
        </p:grpSpPr>
        <p:pic>
          <p:nvPicPr>
            <p:cNvPr id="5196" name="Picture 21" descr="Critical-Path-log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23958" y="4653447"/>
              <a:ext cx="1081339" cy="196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7" name="Picture 22" descr="amdocs-log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07803" y="2552700"/>
              <a:ext cx="1050970" cy="2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8" name="Picture 24" descr="Disney-log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265613" y="2570163"/>
              <a:ext cx="882595" cy="365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9" name="Picture 25" descr="Episensor-log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189840" y="4082744"/>
              <a:ext cx="976313" cy="302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00" name="Picture 99" descr="Heystaks-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388248" y="3739939"/>
              <a:ext cx="989084" cy="211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01" name="Picture 11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96028" y="3118117"/>
              <a:ext cx="400343" cy="374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0" y="812800"/>
            <a:ext cx="9144000" cy="5499100"/>
            <a:chOff x="0" y="813300"/>
            <a:chExt cx="9144000" cy="5497830"/>
          </a:xfrm>
        </p:grpSpPr>
        <p:pic>
          <p:nvPicPr>
            <p:cNvPr id="5176" name="Picture 111" descr="BG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0" y="813300"/>
              <a:ext cx="9144000" cy="549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Rounded Rectangle 112"/>
            <p:cNvSpPr/>
            <p:nvPr/>
          </p:nvSpPr>
          <p:spPr bwMode="auto">
            <a:xfrm>
              <a:off x="6199188" y="2263940"/>
              <a:ext cx="2139950" cy="183631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pic>
          <p:nvPicPr>
            <p:cNvPr id="5178" name="Picture 1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12222" y="2599308"/>
              <a:ext cx="1793734" cy="1143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" name="Rounded Rectangle 6"/>
            <p:cNvSpPr>
              <a:spLocks noChangeArrowheads="1"/>
            </p:cNvSpPr>
            <p:nvPr/>
          </p:nvSpPr>
          <p:spPr bwMode="auto">
            <a:xfrm>
              <a:off x="461963" y="1465612"/>
              <a:ext cx="4751387" cy="3871018"/>
            </a:xfrm>
            <a:prstGeom prst="roundRect">
              <a:avLst>
                <a:gd name="adj" fmla="val 16667"/>
              </a:avLst>
            </a:prstGeom>
            <a:solidFill>
              <a:srgbClr val="C2D3E8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5180" name="TextBox 14"/>
            <p:cNvSpPr txBox="1">
              <a:spLocks noChangeArrowheads="1"/>
            </p:cNvSpPr>
            <p:nvPr/>
          </p:nvSpPr>
          <p:spPr bwMode="auto">
            <a:xfrm>
              <a:off x="470171" y="1246547"/>
              <a:ext cx="4751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0000"/>
                  </a:solidFill>
                  <a:latin typeface="Calibri" charset="0"/>
                  <a:cs typeface="Times New Roman" charset="0"/>
                </a:rPr>
                <a:t>SOCIAL/AGENCY COLLABORATORS</a:t>
              </a:r>
            </a:p>
          </p:txBody>
        </p:sp>
        <p:pic>
          <p:nvPicPr>
            <p:cNvPr id="5181" name="Picture 64" descr="EI-logo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99001" y="2273391"/>
              <a:ext cx="1117151" cy="288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2" name="Picture 65" descr="FP7-logo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30200" y="2228989"/>
              <a:ext cx="673832" cy="55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3" name="Picture 66" descr="TennisIreland-logo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100287" y="3505637"/>
              <a:ext cx="8636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4" name="Picture 67" descr="IrishHockey-logo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859595" y="4293199"/>
              <a:ext cx="1169987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5" name="Picture 68" descr="MarineInstitute-logo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92983" y="2936833"/>
              <a:ext cx="1207327" cy="31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6" name="Picture 69" descr="EPA-logo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005258" y="2098775"/>
              <a:ext cx="957421" cy="482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70" descr="NMI-logo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1133475" y="3536821"/>
              <a:ext cx="673100" cy="37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00000">
                  <a:alpha val="74997"/>
                </a:srgbClr>
              </a:outerShdw>
            </a:effectLst>
          </p:spPr>
        </p:pic>
        <p:pic>
          <p:nvPicPr>
            <p:cNvPr id="5188" name="Picture 71" descr="NDRC-logo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149377" y="2949653"/>
              <a:ext cx="787400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9" name="Picture 72" descr="ESA-logo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3946462" y="2283982"/>
              <a:ext cx="69850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0" name="Picture 64" descr="Tril.png"/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052020" y="2854403"/>
              <a:ext cx="1084263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1" name="Picture 62" descr="IABA.png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124109" y="4189712"/>
              <a:ext cx="484187" cy="48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2" name="Picture 63" descr="GAA-logo.png"/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3241573" y="4266548"/>
              <a:ext cx="72231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65" descr="IrishTurfClub-logo.png"/>
            <p:cNvPicPr>
              <a:picLocks noChangeAspect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076450" y="3528886"/>
              <a:ext cx="671513" cy="40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5194" name="Picture 129" descr="CORE.png"/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965757" y="2439416"/>
              <a:ext cx="1455135" cy="1423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95" name="TextBox 14"/>
            <p:cNvSpPr txBox="1">
              <a:spLocks noChangeArrowheads="1"/>
            </p:cNvSpPr>
            <p:nvPr/>
          </p:nvSpPr>
          <p:spPr bwMode="auto">
            <a:xfrm>
              <a:off x="6411913" y="2048090"/>
              <a:ext cx="1714500" cy="43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7F7F7F"/>
                  </a:solidFill>
                  <a:latin typeface="Calibri" charset="0"/>
                  <a:cs typeface="Times New Roman" charset="0"/>
                </a:rPr>
                <a:t>INDUSTRY COLLABORATORS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/>
        </p:nvGrpSpPr>
        <p:grpSpPr bwMode="auto">
          <a:xfrm>
            <a:off x="1" y="838200"/>
            <a:ext cx="8305799" cy="5410200"/>
            <a:chOff x="-91792" y="521079"/>
            <a:chExt cx="9235792" cy="5790051"/>
          </a:xfrm>
        </p:grpSpPr>
        <p:pic>
          <p:nvPicPr>
            <p:cNvPr id="5130" name="Picture 132" descr="BG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0" y="813300"/>
              <a:ext cx="9144000" cy="549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1" name="Rounded Rectangle 6"/>
            <p:cNvSpPr>
              <a:spLocks noChangeArrowheads="1"/>
            </p:cNvSpPr>
            <p:nvPr/>
          </p:nvSpPr>
          <p:spPr bwMode="auto">
            <a:xfrm>
              <a:off x="167698" y="2593809"/>
              <a:ext cx="1558717" cy="1357468"/>
            </a:xfrm>
            <a:prstGeom prst="roundRect">
              <a:avLst>
                <a:gd name="adj" fmla="val 16667"/>
              </a:avLst>
            </a:prstGeom>
            <a:solidFill>
              <a:srgbClr val="C2D3E8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5132" name="TextBox 14"/>
            <p:cNvSpPr txBox="1">
              <a:spLocks noChangeArrowheads="1"/>
            </p:cNvSpPr>
            <p:nvPr/>
          </p:nvSpPr>
          <p:spPr bwMode="auto">
            <a:xfrm>
              <a:off x="-91792" y="2361202"/>
              <a:ext cx="2067811" cy="43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7F7F7F"/>
                  </a:solidFill>
                  <a:latin typeface="Calibri" charset="0"/>
                  <a:cs typeface="Times New Roman" charset="0"/>
                </a:rPr>
                <a:t>SOCIAL/AGENCY COLLABORATORS</a:t>
              </a:r>
            </a:p>
          </p:txBody>
        </p:sp>
        <p:pic>
          <p:nvPicPr>
            <p:cNvPr id="5133" name="Picture 13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7496" y="2894598"/>
              <a:ext cx="1141139" cy="813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" name="Rounded Rectangle 183"/>
            <p:cNvSpPr/>
            <p:nvPr/>
          </p:nvSpPr>
          <p:spPr bwMode="auto">
            <a:xfrm>
              <a:off x="2586092" y="1046058"/>
              <a:ext cx="6466115" cy="51342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IE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135" name="Picture 4"/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02295" y="4741222"/>
              <a:ext cx="909638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6" name="Picture 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163770" y="4139515"/>
              <a:ext cx="104775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7" name="Picture 8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22775" y="3029578"/>
              <a:ext cx="985837" cy="239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7858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88" name="Picture 9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4594225" y="4741001"/>
              <a:ext cx="617537" cy="469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85819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89" name="Picture 10"/>
            <p:cNvPicPr>
              <a:picLocks noChangeAspect="1" noChangeArrowheads="1"/>
            </p:cNvPicPr>
            <p:nvPr/>
          </p:nvPicPr>
          <p:blipFill>
            <a:blip r:embed="rId34"/>
            <a:srcRect l="17242" r="17241" b="-5750"/>
            <a:stretch>
              <a:fillRect/>
            </a:stretch>
          </p:blipFill>
          <p:spPr bwMode="auto">
            <a:xfrm>
              <a:off x="4125912" y="5507809"/>
              <a:ext cx="1116013" cy="22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7361" dir="3099961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5140" name="Picture 84" descr="intel-logo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3030295" y="3527638"/>
              <a:ext cx="704850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" name="Picture 85" descr="BigRiver-logo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5392841" y="4756583"/>
              <a:ext cx="713161" cy="496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rgbClr val="000000">
                  <a:alpha val="74997"/>
                </a:srgbClr>
              </a:outerShdw>
            </a:effectLst>
          </p:spPr>
        </p:pic>
        <p:pic>
          <p:nvPicPr>
            <p:cNvPr id="192" name="Picture 86" descr="CM-Entertainment-logo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6372556" y="4759981"/>
              <a:ext cx="932053" cy="21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7"/>
                </a:srgbClr>
              </a:outerShdw>
            </a:effectLst>
          </p:spPr>
        </p:pic>
        <p:pic>
          <p:nvPicPr>
            <p:cNvPr id="5143" name="Picture 87" descr="vicon-logo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5467543" y="5535153"/>
              <a:ext cx="943824" cy="20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4" name="Picture 88" descr="Metalabs-logo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4177713" y="1492119"/>
              <a:ext cx="792163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5" name="Picture 89" descr="Adidas-logo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4066933" y="2419219"/>
              <a:ext cx="555625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6" name="Picture 90" descr="Spongeit-logo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7077626" y="3421276"/>
              <a:ext cx="544513" cy="59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7" name="Picture 91" descr="MSR-logo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5070233" y="1998531"/>
              <a:ext cx="9890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8" name="Picture 92" descr="WireliteSensors-logo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7499108" y="4206190"/>
              <a:ext cx="723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9" name="Picture 95" descr="SystemK-logo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3955808" y="4734872"/>
              <a:ext cx="4445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0" name="Picture 96" descr="Solvay-logo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055276" y="3651463"/>
              <a:ext cx="871538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1" name="Picture 97" descr="Shimmer-logo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5228638" y="1473069"/>
              <a:ext cx="10128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2" name="Picture 98" descr="RealTime-logo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4862270" y="2508119"/>
              <a:ext cx="1169988" cy="23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3" name="Picture 100" descr="BuyandSell-logo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594358" y="2552569"/>
              <a:ext cx="949325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4" name="Picture 101" descr="BT-logo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3046170" y="1455606"/>
              <a:ext cx="863600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5" name="Picture 157" descr="Appsie.png"/>
            <p:cNvPicPr>
              <a:picLocks noChangeAspect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3912945" y="3595901"/>
              <a:ext cx="771525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6" name="Picture 158" descr="Dreamtec.png"/>
            <p:cNvPicPr>
              <a:picLocks noChangeAspect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6286258" y="2404931"/>
              <a:ext cx="108585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" name="Picture 206" descr="SlatteryComms.png"/>
            <p:cNvPicPr>
              <a:picLocks noChangeAspect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055937" y="4748940"/>
              <a:ext cx="731838" cy="50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5158" name="Picture 160" descr="SensorMind.png"/>
            <p:cNvPicPr>
              <a:picLocks noChangeAspect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3057283" y="2969183"/>
              <a:ext cx="1263650" cy="2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9" name="Picture 161" descr="Neurotesting.png"/>
            <p:cNvPicPr>
              <a:picLocks noChangeAspect="1"/>
            </p:cNvPicPr>
            <p:nvPr/>
          </p:nvPicPr>
          <p:blipFill>
            <a:blip r:embed="rId54"/>
            <a:srcRect/>
            <a:stretch>
              <a:fillRect/>
            </a:stretch>
          </p:blipFill>
          <p:spPr bwMode="auto">
            <a:xfrm>
              <a:off x="6356108" y="5144447"/>
              <a:ext cx="1374775" cy="13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0" name="Picture 63" descr="Skillpages.png"/>
            <p:cNvPicPr>
              <a:picLocks noChangeAspect="1"/>
            </p:cNvPicPr>
            <p:nvPr/>
          </p:nvPicPr>
          <p:blipFill>
            <a:blip r:embed="rId55"/>
            <a:srcRect/>
            <a:stretch>
              <a:fillRect/>
            </a:stretch>
          </p:blipFill>
          <p:spPr bwMode="auto">
            <a:xfrm>
              <a:off x="5616333" y="3058083"/>
              <a:ext cx="1096962" cy="19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1" name="Picture 20" descr="qnalogo"/>
            <p:cNvPicPr>
              <a:picLocks noChangeAspect="1" noChangeArrowheads="1"/>
            </p:cNvPicPr>
            <p:nvPr/>
          </p:nvPicPr>
          <p:blipFill>
            <a:blip r:embed="rId56"/>
            <a:srcRect/>
            <a:stretch>
              <a:fillRect/>
            </a:stretch>
          </p:blipFill>
          <p:spPr bwMode="auto">
            <a:xfrm>
              <a:off x="3042995" y="2493831"/>
              <a:ext cx="836613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2" name="Picture 63" descr="Beiersdorf-logo.png"/>
            <p:cNvPicPr>
              <a:picLocks noChangeAspect="1"/>
            </p:cNvPicPr>
            <p:nvPr/>
          </p:nvPicPr>
          <p:blipFill>
            <a:blip r:embed="rId57"/>
            <a:srcRect/>
            <a:stretch>
              <a:fillRect/>
            </a:stretch>
          </p:blipFill>
          <p:spPr bwMode="auto">
            <a:xfrm>
              <a:off x="7349883" y="1993769"/>
              <a:ext cx="850900" cy="312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" name="Picture 65" descr="StatSports-logo.png"/>
            <p:cNvPicPr>
              <a:picLocks noChangeAspect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 bwMode="auto">
            <a:xfrm>
              <a:off x="3060700" y="5490345"/>
              <a:ext cx="877887" cy="268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5164" name="Picture 66" descr="BNM-logo.png"/>
            <p:cNvPicPr>
              <a:picLocks noChangeAspect="1"/>
            </p:cNvPicPr>
            <p:nvPr/>
          </p:nvPicPr>
          <p:blipFill>
            <a:blip r:embed="rId59"/>
            <a:srcRect/>
            <a:stretch>
              <a:fillRect/>
            </a:stretch>
          </p:blipFill>
          <p:spPr bwMode="auto">
            <a:xfrm>
              <a:off x="3046170" y="2031869"/>
              <a:ext cx="1806575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5" name="Picture 71" descr="inTune-logo.png"/>
            <p:cNvPicPr>
              <a:picLocks noChangeAspect="1"/>
            </p:cNvPicPr>
            <p:nvPr/>
          </p:nvPicPr>
          <p:blipFill>
            <a:blip r:embed="rId60"/>
            <a:srcRect/>
            <a:stretch>
              <a:fillRect/>
            </a:stretch>
          </p:blipFill>
          <p:spPr bwMode="auto">
            <a:xfrm>
              <a:off x="7764865" y="3440326"/>
              <a:ext cx="7381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" name="Picture 74" descr="Storyfull-logo.png"/>
            <p:cNvPicPr>
              <a:picLocks noChangeAspect="1"/>
            </p:cNvPicPr>
            <p:nvPr/>
          </p:nvPicPr>
          <p:blipFill>
            <a:blip r:embed="rId61"/>
            <a:srcRect/>
            <a:stretch>
              <a:fillRect/>
            </a:stretch>
          </p:blipFill>
          <p:spPr bwMode="auto">
            <a:xfrm>
              <a:off x="4933950" y="3582060"/>
              <a:ext cx="912812" cy="279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5167" name="Picture 75" descr="fft_logo.gif"/>
            <p:cNvPicPr>
              <a:picLocks noChangeAspect="1"/>
            </p:cNvPicPr>
            <p:nvPr/>
          </p:nvPicPr>
          <p:blipFill>
            <a:blip r:embed="rId62"/>
            <a:srcRect/>
            <a:stretch>
              <a:fillRect/>
            </a:stretch>
          </p:blipFill>
          <p:spPr bwMode="auto">
            <a:xfrm>
              <a:off x="6792670" y="2980295"/>
              <a:ext cx="1087438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8" name="Picture 76" descr="DMCmedical-logo.png"/>
            <p:cNvPicPr>
              <a:picLocks noChangeAspect="1"/>
            </p:cNvPicPr>
            <p:nvPr/>
          </p:nvPicPr>
          <p:blipFill>
            <a:blip r:embed="rId63"/>
            <a:srcRect/>
            <a:stretch>
              <a:fillRect/>
            </a:stretch>
          </p:blipFill>
          <p:spPr bwMode="auto">
            <a:xfrm>
              <a:off x="8057908" y="2948545"/>
              <a:ext cx="785812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9" name="Picture 77" descr="QWRK-logo.png"/>
            <p:cNvPicPr>
              <a:picLocks noChangeAspect="1"/>
            </p:cNvPicPr>
            <p:nvPr/>
          </p:nvPicPr>
          <p:blipFill>
            <a:blip r:embed="rId64"/>
            <a:srcRect/>
            <a:stretch>
              <a:fillRect/>
            </a:stretch>
          </p:blipFill>
          <p:spPr bwMode="auto">
            <a:xfrm>
              <a:off x="5333758" y="4134752"/>
              <a:ext cx="973137" cy="38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0" name="Picture 79" descr="thejournal-logo.png"/>
            <p:cNvPicPr>
              <a:picLocks noChangeAspect="1"/>
            </p:cNvPicPr>
            <p:nvPr/>
          </p:nvPicPr>
          <p:blipFill>
            <a:blip r:embed="rId65"/>
            <a:srcRect/>
            <a:stretch>
              <a:fillRect/>
            </a:stretch>
          </p:blipFill>
          <p:spPr bwMode="auto">
            <a:xfrm>
              <a:off x="6408450" y="1563556"/>
              <a:ext cx="1549400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1" name="Picture 80" descr="SendBuy-logo.png"/>
            <p:cNvPicPr>
              <a:picLocks noChangeAspect="1"/>
            </p:cNvPicPr>
            <p:nvPr/>
          </p:nvPicPr>
          <p:blipFill>
            <a:blip r:embed="rId66"/>
            <a:srcRect/>
            <a:stretch>
              <a:fillRect/>
            </a:stretch>
          </p:blipFill>
          <p:spPr bwMode="auto">
            <a:xfrm>
              <a:off x="6249745" y="2028694"/>
              <a:ext cx="874713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81" descr="imobile2-logo.png"/>
            <p:cNvPicPr>
              <a:picLocks noChangeAspect="1"/>
            </p:cNvPicPr>
            <p:nvPr/>
          </p:nvPicPr>
          <p:blipFill>
            <a:blip r:embed="rId67"/>
            <a:srcRect/>
            <a:stretch>
              <a:fillRect/>
            </a:stretch>
          </p:blipFill>
          <p:spPr bwMode="auto">
            <a:xfrm>
              <a:off x="6491287" y="4207571"/>
              <a:ext cx="820738" cy="276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</p:pic>
        <p:pic>
          <p:nvPicPr>
            <p:cNvPr id="5173" name="Picture 82" descr="selc-logo.png"/>
            <p:cNvPicPr>
              <a:picLocks noChangeAspect="1"/>
            </p:cNvPicPr>
            <p:nvPr/>
          </p:nvPicPr>
          <p:blipFill>
            <a:blip r:embed="rId68"/>
            <a:srcRect/>
            <a:stretch>
              <a:fillRect/>
            </a:stretch>
          </p:blipFill>
          <p:spPr bwMode="auto">
            <a:xfrm>
              <a:off x="3019183" y="4139515"/>
              <a:ext cx="828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4" name="TextBox 14"/>
            <p:cNvSpPr txBox="1">
              <a:spLocks noChangeArrowheads="1"/>
            </p:cNvSpPr>
            <p:nvPr/>
          </p:nvSpPr>
          <p:spPr bwMode="auto">
            <a:xfrm>
              <a:off x="2586092" y="521079"/>
              <a:ext cx="6446884" cy="494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INDUSTRY COLLABORATORS</a:t>
              </a:r>
            </a:p>
          </p:txBody>
        </p:sp>
        <p:pic>
          <p:nvPicPr>
            <p:cNvPr id="5175" name="Picture 177" descr="CORE.png"/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1575160" y="2637507"/>
              <a:ext cx="1325277" cy="129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" name="TextBox 92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2209800"/>
            <a:ext cx="6781800" cy="914400"/>
          </a:xfrm>
        </p:spPr>
        <p:txBody>
          <a:bodyPr/>
          <a:lstStyle/>
          <a:p>
            <a:pPr algn="ctr"/>
            <a:r>
              <a:rPr lang="it-IT" sz="5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Thank You for Attention</a:t>
            </a:r>
            <a:endParaRPr lang="en-GB" sz="5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9048"/>
            <a:ext cx="6781800" cy="6397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 ISEs – Role of SPE Design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152400" y="685800"/>
            <a:ext cx="4492170" cy="4096656"/>
            <a:chOff x="152400" y="685800"/>
            <a:chExt cx="4492170" cy="4096656"/>
          </a:xfrm>
        </p:grpSpPr>
        <p:sp>
          <p:nvSpPr>
            <p:cNvPr id="12" name="TextBox 31"/>
            <p:cNvSpPr txBox="1"/>
            <p:nvPr/>
          </p:nvSpPr>
          <p:spPr>
            <a:xfrm>
              <a:off x="529770" y="685800"/>
              <a:ext cx="4114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it-IT" sz="2200" dirty="0" smtClean="0">
                  <a:latin typeface="Times New Roman" pitchFamily="18" charset="0"/>
                  <a:cs typeface="Times New Roman" pitchFamily="18" charset="0"/>
                </a:rPr>
                <a:t>A comparison between 1° calibration for (Ag+C) SPE &amp; C (Batch II) SPE</a:t>
              </a:r>
              <a:r>
                <a:rPr lang="it-IT" sz="2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1696356"/>
              <a:ext cx="4257675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1219200" y="3283185"/>
              <a:ext cx="1497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sz="1800" dirty="0" smtClean="0">
                  <a:latin typeface="Times New Roman" pitchFamily="18" charset="0"/>
                  <a:cs typeface="Times New Roman" pitchFamily="18" charset="0"/>
                </a:rPr>
                <a:t> (Ag+C) SPE</a:t>
              </a:r>
              <a:endParaRPr lang="it-IT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it-IT" sz="1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 SPE</a:t>
              </a:r>
              <a:endParaRPr lang="en-GB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34400" y="637819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99" y="1219196"/>
            <a:ext cx="7601905" cy="44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9" descr="anten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4206" y="5124000"/>
            <a:ext cx="826594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1900" y="2095202"/>
            <a:ext cx="14097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/>
          <a:srcRect b="5307"/>
          <a:stretch>
            <a:fillRect/>
          </a:stretch>
        </p:blipFill>
        <p:spPr bwMode="auto">
          <a:xfrm>
            <a:off x="6823087" y="4768200"/>
            <a:ext cx="186371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1066800"/>
            <a:ext cx="22479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AutoShape 130"/>
          <p:cNvSpPr>
            <a:spLocks noChangeAspect="1" noChangeArrowheads="1" noTextEdit="1"/>
          </p:cNvSpPr>
          <p:nvPr/>
        </p:nvSpPr>
        <p:spPr bwMode="auto">
          <a:xfrm>
            <a:off x="2305052" y="1872060"/>
            <a:ext cx="3028948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dirty="0"/>
          </a:p>
        </p:txBody>
      </p:sp>
      <p:cxnSp>
        <p:nvCxnSpPr>
          <p:cNvPr id="22" name="_s375939"/>
          <p:cNvCxnSpPr>
            <a:cxnSpLocks noChangeShapeType="1"/>
            <a:stCxn id="29" idx="0"/>
            <a:endCxn id="27" idx="2"/>
          </p:cNvCxnSpPr>
          <p:nvPr/>
        </p:nvCxnSpPr>
        <p:spPr bwMode="auto">
          <a:xfrm rot="5400000" flipH="1" flipV="1">
            <a:off x="3241279" y="4750197"/>
            <a:ext cx="1156494" cy="15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" name="_s375940"/>
          <p:cNvCxnSpPr>
            <a:cxnSpLocks noChangeShapeType="1"/>
            <a:stCxn id="27" idx="0"/>
            <a:endCxn id="24" idx="2"/>
          </p:cNvCxnSpPr>
          <p:nvPr/>
        </p:nvCxnSpPr>
        <p:spPr bwMode="auto">
          <a:xfrm rot="5400000" flipH="1" flipV="1">
            <a:off x="3345583" y="2778051"/>
            <a:ext cx="947886" cy="15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4" name="_s375941"/>
          <p:cNvSpPr>
            <a:spLocks noChangeArrowheads="1"/>
          </p:cNvSpPr>
          <p:nvPr/>
        </p:nvSpPr>
        <p:spPr bwMode="auto">
          <a:xfrm>
            <a:off x="3163955" y="1393735"/>
            <a:ext cx="1311142" cy="910373"/>
          </a:xfrm>
          <a:prstGeom prst="roundRect">
            <a:avLst>
              <a:gd name="adj" fmla="val 16667"/>
            </a:avLst>
          </a:prstGeom>
          <a:blipFill>
            <a:blip r:embed="rId7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Analyte</a:t>
            </a:r>
            <a:endParaRPr lang="it-IT" sz="22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_s375942"/>
          <p:cNvSpPr>
            <a:spLocks noChangeArrowheads="1"/>
          </p:cNvSpPr>
          <p:nvPr/>
        </p:nvSpPr>
        <p:spPr bwMode="auto">
          <a:xfrm>
            <a:off x="2420741" y="3251994"/>
            <a:ext cx="2797570" cy="919956"/>
          </a:xfrm>
          <a:prstGeom prst="roundRect">
            <a:avLst>
              <a:gd name="adj" fmla="val 16667"/>
            </a:avLst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Chemo/Bio Sensing</a:t>
            </a:r>
            <a:endParaRPr lang="it-IT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_s375943"/>
          <p:cNvSpPr>
            <a:spLocks noChangeArrowheads="1"/>
          </p:cNvSpPr>
          <p:nvPr/>
        </p:nvSpPr>
        <p:spPr bwMode="auto">
          <a:xfrm>
            <a:off x="2305052" y="5328444"/>
            <a:ext cx="3028948" cy="919956"/>
          </a:xfrm>
          <a:prstGeom prst="roundRect">
            <a:avLst>
              <a:gd name="adj" fmla="val 16667"/>
            </a:avLst>
          </a:prstGeom>
          <a:blipFill>
            <a:blip r:embed="rId7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Wireless </a:t>
            </a: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data transmission </a:t>
            </a: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7833" y="3143073"/>
            <a:ext cx="2081503" cy="1174406"/>
          </a:xfrm>
          <a:prstGeom prst="rect">
            <a:avLst/>
          </a:prstGeom>
          <a:noFill/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6781800" cy="868362"/>
          </a:xfrm>
        </p:spPr>
        <p:txBody>
          <a:bodyPr/>
          <a:lstStyle/>
          <a:p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Sensors for the Digital World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22740" y="3200400"/>
            <a:ext cx="5111260" cy="3264408"/>
            <a:chOff x="533400" y="3593592"/>
            <a:chExt cx="5111260" cy="3264408"/>
          </a:xfrm>
        </p:grpSpPr>
        <p:sp>
          <p:nvSpPr>
            <p:cNvPr id="19" name="TextBox 18"/>
            <p:cNvSpPr txBox="1"/>
            <p:nvPr/>
          </p:nvSpPr>
          <p:spPr>
            <a:xfrm>
              <a:off x="533400" y="5820727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Picture 17" descr="spe.bm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0393"/>
            <a:stretch>
              <a:fillRect/>
            </a:stretch>
          </p:blipFill>
          <p:spPr bwMode="auto">
            <a:xfrm>
              <a:off x="533400" y="3593592"/>
              <a:ext cx="4378085" cy="3264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362200" y="40386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IS-Membrane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Curved Connector 29"/>
            <p:cNvCxnSpPr/>
            <p:nvPr/>
          </p:nvCxnSpPr>
          <p:spPr>
            <a:xfrm rot="10800000" flipV="1">
              <a:off x="2015196" y="4252723"/>
              <a:ext cx="533400" cy="10772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819400" y="4620398"/>
              <a:ext cx="2473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Conducting Polymer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Curved Connector 36"/>
            <p:cNvCxnSpPr/>
            <p:nvPr/>
          </p:nvCxnSpPr>
          <p:spPr>
            <a:xfrm rot="10800000" flipV="1">
              <a:off x="1972201" y="4901844"/>
              <a:ext cx="867497" cy="5710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5772090"/>
              <a:ext cx="143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Carbon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0" name="Curved Connector 39"/>
            <p:cNvCxnSpPr>
              <a:stCxn id="38" idx="0"/>
            </p:cNvCxnSpPr>
            <p:nvPr/>
          </p:nvCxnSpPr>
          <p:spPr>
            <a:xfrm rot="16200000" flipV="1">
              <a:off x="1455600" y="5517690"/>
              <a:ext cx="381000" cy="12780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187599" y="607689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Resist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Curved Connector 42"/>
            <p:cNvCxnSpPr/>
            <p:nvPr/>
          </p:nvCxnSpPr>
          <p:spPr>
            <a:xfrm rot="16200000" flipV="1">
              <a:off x="2168549" y="5652807"/>
              <a:ext cx="685800" cy="19050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806460" y="5058154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Silver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hape 45"/>
            <p:cNvCxnSpPr/>
            <p:nvPr/>
          </p:nvCxnSpPr>
          <p:spPr>
            <a:xfrm rot="10800000" flipV="1">
              <a:off x="3944749" y="5246640"/>
              <a:ext cx="892195" cy="163559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064905" y="5715000"/>
              <a:ext cx="1491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PET Substrate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Shape 51"/>
            <p:cNvCxnSpPr>
              <a:stCxn id="50" idx="0"/>
            </p:cNvCxnSpPr>
            <p:nvPr/>
          </p:nvCxnSpPr>
          <p:spPr>
            <a:xfrm rot="16200000" flipV="1">
              <a:off x="4552164" y="5456341"/>
              <a:ext cx="152400" cy="364918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-152400" y="1143000"/>
            <a:ext cx="5177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Cost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Reproducibility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Compatible with Wearable &amp; Environmental Applications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6781800" cy="868362"/>
          </a:xfrm>
        </p:spPr>
        <p:txBody>
          <a:bodyPr/>
          <a:lstStyle/>
          <a:p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Sensors for the Digital World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876800" y="1066800"/>
            <a:ext cx="3657600" cy="4953000"/>
            <a:chOff x="4876800" y="1066800"/>
            <a:chExt cx="3657600" cy="4953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76800" y="1066800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53100" y="4038600"/>
              <a:ext cx="26289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TextBox 21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 ISE – An Initial Design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1" y="852490"/>
            <a:ext cx="1098791" cy="172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724400" y="1066800"/>
            <a:ext cx="3124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 smtClean="0">
                <a:latin typeface="Times New Roman" pitchFamily="18" charset="0"/>
                <a:cs typeface="Times New Roman" pitchFamily="18" charset="0"/>
              </a:rPr>
              <a:t>Sensors and Actuators B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 smtClean="0">
                <a:latin typeface="Times New Roman" pitchFamily="18" charset="0"/>
                <a:cs typeface="Times New Roman" pitchFamily="18" charset="0"/>
              </a:rPr>
              <a:t>2010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200" i="1" dirty="0" smtClean="0">
                <a:latin typeface="Times New Roman" pitchFamily="18" charset="0"/>
                <a:cs typeface="Times New Roman" pitchFamily="18" charset="0"/>
              </a:rPr>
              <a:t> 146 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, 19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24400" y="2598003"/>
            <a:ext cx="4286250" cy="3828197"/>
            <a:chOff x="4724400" y="2598003"/>
            <a:chExt cx="4286250" cy="3828197"/>
          </a:xfrm>
        </p:grpSpPr>
        <p:sp>
          <p:nvSpPr>
            <p:cNvPr id="9" name="Rectangle 8"/>
            <p:cNvSpPr/>
            <p:nvPr/>
          </p:nvSpPr>
          <p:spPr>
            <a:xfrm>
              <a:off x="5029201" y="2598003"/>
              <a:ext cx="38099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GB" sz="2200" baseline="30000" dirty="0" smtClean="0">
                  <a:latin typeface="Times New Roman" pitchFamily="18" charset="0"/>
                  <a:cs typeface="Times New Roman" pitchFamily="18" charset="0"/>
                </a:rPr>
                <a:t>nd</a:t>
              </a:r>
              <a:r>
                <a:rPr lang="en-GB" sz="2200" dirty="0" smtClean="0">
                  <a:latin typeface="Times New Roman" pitchFamily="18" charset="0"/>
                  <a:cs typeface="Times New Roman" pitchFamily="18" charset="0"/>
                </a:rPr>
                <a:t> calibration after 3days in the conditioning solution</a:t>
              </a:r>
              <a:endParaRPr lang="en-GB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3406775"/>
              <a:ext cx="4286250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Rectangle 12"/>
          <p:cNvSpPr/>
          <p:nvPr/>
        </p:nvSpPr>
        <p:spPr>
          <a:xfrm>
            <a:off x="228600" y="5646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May we improve this limit working on SPE fabrication ?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9075" y="1143000"/>
            <a:ext cx="4276725" cy="3724275"/>
            <a:chOff x="219075" y="1143000"/>
            <a:chExt cx="4276725" cy="3724275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075" y="1828800"/>
              <a:ext cx="4276725" cy="303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685801" y="1143000"/>
              <a:ext cx="38099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GB" sz="2200" baseline="30000" dirty="0" smtClean="0">
                  <a:latin typeface="Times New Roman" pitchFamily="18" charset="0"/>
                  <a:cs typeface="Times New Roman" pitchFamily="18" charset="0"/>
                </a:rPr>
                <a:t>st</a:t>
              </a:r>
              <a:r>
                <a:rPr lang="en-GB" sz="2200" dirty="0" smtClean="0">
                  <a:latin typeface="Times New Roman" pitchFamily="18" charset="0"/>
                  <a:cs typeface="Times New Roman" pitchFamily="18" charset="0"/>
                </a:rPr>
                <a:t> calibration after overnight conditioning</a:t>
              </a:r>
              <a:endParaRPr lang="en-GB" sz="2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3784" y="4884003"/>
            <a:ext cx="4270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Loss of linearity &amp; offset change over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7391400" cy="868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“Initial” </a:t>
            </a:r>
            <a:r>
              <a:rPr lang="it-IT" sz="4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“New” SPE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933450"/>
            <a:ext cx="18764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3432" y="3215382"/>
            <a:ext cx="1827168" cy="310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1143000" y="838200"/>
            <a:ext cx="4419600" cy="1991215"/>
            <a:chOff x="1143000" y="838200"/>
            <a:chExt cx="4419600" cy="1991215"/>
          </a:xfrm>
        </p:grpSpPr>
        <p:pic>
          <p:nvPicPr>
            <p:cNvPr id="5143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75395" y="838200"/>
              <a:ext cx="2487205" cy="199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Oval 29"/>
            <p:cNvSpPr/>
            <p:nvPr/>
          </p:nvSpPr>
          <p:spPr>
            <a:xfrm>
              <a:off x="1143000" y="2133600"/>
              <a:ext cx="667113" cy="5334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5" name="Straight Arrow Connector 34"/>
            <p:cNvCxnSpPr>
              <a:stCxn id="30" idx="6"/>
              <a:endCxn id="5143" idx="1"/>
            </p:cNvCxnSpPr>
            <p:nvPr/>
          </p:nvCxnSpPr>
          <p:spPr>
            <a:xfrm flipV="1">
              <a:off x="1810113" y="1833808"/>
              <a:ext cx="1265282" cy="566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23487" y="2922896"/>
            <a:ext cx="1657713" cy="2182504"/>
            <a:chOff x="323487" y="2922896"/>
            <a:chExt cx="1657713" cy="2182504"/>
          </a:xfrm>
        </p:grpSpPr>
        <p:pic>
          <p:nvPicPr>
            <p:cNvPr id="5141" name="Picture 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3487" y="4019283"/>
              <a:ext cx="1657713" cy="1086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Oval 30"/>
            <p:cNvSpPr/>
            <p:nvPr/>
          </p:nvSpPr>
          <p:spPr>
            <a:xfrm>
              <a:off x="1229927" y="2922896"/>
              <a:ext cx="667113" cy="5334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7" name="Straight Arrow Connector 36"/>
            <p:cNvCxnSpPr>
              <a:stCxn id="31" idx="4"/>
            </p:cNvCxnSpPr>
            <p:nvPr/>
          </p:nvCxnSpPr>
          <p:spPr>
            <a:xfrm flipH="1">
              <a:off x="1143000" y="3456296"/>
              <a:ext cx="420484" cy="10395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537535" y="2590800"/>
            <a:ext cx="4692065" cy="3703744"/>
            <a:chOff x="3537535" y="2590800"/>
            <a:chExt cx="4692065" cy="3703744"/>
          </a:xfrm>
        </p:grpSpPr>
        <p:sp>
          <p:nvSpPr>
            <p:cNvPr id="33" name="Oval 32"/>
            <p:cNvSpPr/>
            <p:nvPr/>
          </p:nvSpPr>
          <p:spPr>
            <a:xfrm>
              <a:off x="3600087" y="4495800"/>
              <a:ext cx="667113" cy="53340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537535" y="2590800"/>
              <a:ext cx="4692065" cy="1767005"/>
              <a:chOff x="3537535" y="2590800"/>
              <a:chExt cx="4692065" cy="1767005"/>
            </a:xfrm>
          </p:grpSpPr>
          <p:pic>
            <p:nvPicPr>
              <p:cNvPr id="5146" name="Picture 2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025032" y="2590800"/>
                <a:ext cx="2204568" cy="1767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" name="Oval 31"/>
              <p:cNvSpPr/>
              <p:nvPr/>
            </p:nvSpPr>
            <p:spPr>
              <a:xfrm>
                <a:off x="3537535" y="3581400"/>
                <a:ext cx="667113" cy="533400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9" name="Straight Arrow Connector 38"/>
              <p:cNvCxnSpPr>
                <a:stCxn id="32" idx="6"/>
                <a:endCxn id="5146" idx="1"/>
              </p:cNvCxnSpPr>
              <p:nvPr/>
            </p:nvCxnSpPr>
            <p:spPr>
              <a:xfrm flipV="1">
                <a:off x="4204648" y="3474303"/>
                <a:ext cx="1820384" cy="3737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47" name="Picture 2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05478" y="4572000"/>
              <a:ext cx="1539577" cy="17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2" name="Straight Arrow Connector 41"/>
            <p:cNvCxnSpPr>
              <a:stCxn id="33" idx="6"/>
              <a:endCxn id="5147" idx="1"/>
            </p:cNvCxnSpPr>
            <p:nvPr/>
          </p:nvCxnSpPr>
          <p:spPr>
            <a:xfrm>
              <a:off x="4267200" y="4762500"/>
              <a:ext cx="1438278" cy="670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8686800" y="64253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-76200"/>
            <a:ext cx="73152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-65" charset="-128"/>
                <a:cs typeface="Times New Roman" pitchFamily="18" charset="0"/>
              </a:rPr>
              <a:t>“Original” </a:t>
            </a:r>
            <a:r>
              <a:rPr kumimoji="0" lang="it-IT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-65" charset="-128"/>
                <a:cs typeface="Times New Roman" pitchFamily="18" charset="0"/>
              </a:rPr>
              <a:t>vs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-65" charset="-128"/>
                <a:cs typeface="Times New Roman" pitchFamily="18" charset="0"/>
              </a:rPr>
              <a:t> “New” SPE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 pitchFamily="-65" charset="-128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3948" y="696684"/>
            <a:ext cx="3887052" cy="3037116"/>
            <a:chOff x="303948" y="696684"/>
            <a:chExt cx="3887052" cy="3037116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3948" y="960961"/>
              <a:ext cx="3887052" cy="2772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1585511" y="696684"/>
              <a:ext cx="16834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dirty="0" smtClean="0">
                  <a:latin typeface="Times New Roman" pitchFamily="18" charset="0"/>
                  <a:cs typeface="Times New Roman" pitchFamily="18" charset="0"/>
                </a:rPr>
                <a:t>Original SPE</a:t>
              </a:r>
              <a:endParaRPr lang="en-GB" sz="2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1000" y="812099"/>
            <a:ext cx="4658796" cy="2845501"/>
            <a:chOff x="4191000" y="812099"/>
            <a:chExt cx="4658796" cy="2845501"/>
          </a:xfrm>
        </p:grpSpPr>
        <p:grpSp>
          <p:nvGrpSpPr>
            <p:cNvPr id="13" name="Group 12"/>
            <p:cNvGrpSpPr/>
            <p:nvPr/>
          </p:nvGrpSpPr>
          <p:grpSpPr>
            <a:xfrm>
              <a:off x="4866203" y="812099"/>
              <a:ext cx="3983593" cy="2845501"/>
              <a:chOff x="4866203" y="685800"/>
              <a:chExt cx="3983593" cy="2845501"/>
            </a:xfrm>
          </p:grpSpPr>
          <p:pic>
            <p:nvPicPr>
              <p:cNvPr id="3277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66203" y="685800"/>
                <a:ext cx="3983593" cy="2845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705600" y="1643064"/>
                <a:ext cx="20574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>
                    <a:latin typeface="Times New Roman" pitchFamily="18" charset="0"/>
                    <a:cs typeface="Times New Roman" pitchFamily="18" charset="0"/>
                  </a:rPr>
                  <a:t>0.3 &lt; </a:t>
                </a:r>
                <a:r>
                  <a:rPr lang="el-GR" sz="2200" dirty="0" smtClean="0">
                    <a:latin typeface="Times New Roman" pitchFamily="18" charset="0"/>
                    <a:cs typeface="Times New Roman" pitchFamily="18" charset="0"/>
                  </a:rPr>
                  <a:t>σ</a:t>
                </a:r>
                <a:r>
                  <a:rPr lang="it-IT" sz="2200" dirty="0" smtClean="0">
                    <a:latin typeface="Times New Roman" pitchFamily="18" charset="0"/>
                    <a:cs typeface="Times New Roman" pitchFamily="18" charset="0"/>
                  </a:rPr>
                  <a:t> &lt; 0.6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Right Arrow 21"/>
            <p:cNvSpPr/>
            <p:nvPr/>
          </p:nvSpPr>
          <p:spPr>
            <a:xfrm>
              <a:off x="4191000" y="1676400"/>
              <a:ext cx="978408" cy="484632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1000" y="3643086"/>
            <a:ext cx="4834354" cy="3243942"/>
            <a:chOff x="4191000" y="3643086"/>
            <a:chExt cx="4834354" cy="3243942"/>
          </a:xfrm>
        </p:grpSpPr>
        <p:grpSp>
          <p:nvGrpSpPr>
            <p:cNvPr id="16" name="Group 15"/>
            <p:cNvGrpSpPr/>
            <p:nvPr/>
          </p:nvGrpSpPr>
          <p:grpSpPr>
            <a:xfrm>
              <a:off x="4905132" y="3643086"/>
              <a:ext cx="4010268" cy="2854393"/>
              <a:chOff x="4905132" y="3531301"/>
              <a:chExt cx="4010268" cy="2854393"/>
            </a:xfrm>
          </p:grpSpPr>
          <p:pic>
            <p:nvPicPr>
              <p:cNvPr id="32770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05132" y="3531301"/>
                <a:ext cx="4010268" cy="2854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858000" y="4419600"/>
                <a:ext cx="20574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2200" dirty="0" smtClean="0">
                    <a:latin typeface="Times New Roman" pitchFamily="18" charset="0"/>
                    <a:cs typeface="Times New Roman" pitchFamily="18" charset="0"/>
                  </a:rPr>
                  <a:t>σ</a:t>
                </a:r>
                <a:r>
                  <a:rPr lang="it-IT" sz="2200" dirty="0" smtClean="0">
                    <a:latin typeface="Times New Roman" pitchFamily="18" charset="0"/>
                    <a:cs typeface="Times New Roman" pitchFamily="18" charset="0"/>
                  </a:rPr>
                  <a:t> ≈ 1.6</a:t>
                </a:r>
                <a:endParaRPr lang="en-US" sz="22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686800" y="642536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191000" y="4648200"/>
              <a:ext cx="978408" cy="484632"/>
            </a:xfrm>
            <a:prstGeom prst="rightArrow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68985" y="1976155"/>
            <a:ext cx="659275" cy="10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303948" y="3516999"/>
            <a:ext cx="3887052" cy="2883801"/>
            <a:chOff x="303948" y="3516999"/>
            <a:chExt cx="3887052" cy="2883801"/>
          </a:xfrm>
        </p:grpSpPr>
        <p:grpSp>
          <p:nvGrpSpPr>
            <p:cNvPr id="21" name="Group 20"/>
            <p:cNvGrpSpPr/>
            <p:nvPr/>
          </p:nvGrpSpPr>
          <p:grpSpPr>
            <a:xfrm>
              <a:off x="303948" y="3516999"/>
              <a:ext cx="3887052" cy="2883801"/>
              <a:chOff x="303948" y="3516999"/>
              <a:chExt cx="3887052" cy="288380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33400" y="5820727"/>
                <a:ext cx="2057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pic>
            <p:nvPicPr>
              <p:cNvPr id="35843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03948" y="3774809"/>
                <a:ext cx="3887052" cy="2625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802320" y="3516999"/>
                <a:ext cx="127470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>
                    <a:latin typeface="Times New Roman" pitchFamily="18" charset="0"/>
                    <a:cs typeface="Times New Roman" pitchFamily="18" charset="0"/>
                  </a:rPr>
                  <a:t>New SPE</a:t>
                </a:r>
                <a:endParaRPr lang="en-GB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7" name="Picture 2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76600" y="4590144"/>
              <a:ext cx="630058" cy="107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0"/>
            <a:ext cx="67818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 pitchFamily="-65" charset="-128"/>
                <a:cs typeface="Times New Roman" pitchFamily="18" charset="0"/>
              </a:rPr>
              <a:t>pH ISEs – Silverless-SPE and Membrane Thickness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 pitchFamily="-65" charset="-128"/>
              <a:cs typeface="Times New Roman" pitchFamily="18" charset="0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143767" y="5990772"/>
            <a:ext cx="892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550 </a:t>
            </a:r>
            <a:r>
              <a:rPr lang="el-G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well allows a better reproducibility ! </a:t>
            </a:r>
            <a:endParaRPr lang="en-GB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38675" y="2289369"/>
            <a:ext cx="4276725" cy="3562947"/>
            <a:chOff x="4449067" y="1959114"/>
            <a:chExt cx="4276725" cy="3562947"/>
          </a:xfrm>
        </p:grpSpPr>
        <p:sp>
          <p:nvSpPr>
            <p:cNvPr id="8" name="TextBox 31"/>
            <p:cNvSpPr txBox="1"/>
            <p:nvPr/>
          </p:nvSpPr>
          <p:spPr>
            <a:xfrm>
              <a:off x="4815114" y="1959114"/>
              <a:ext cx="39021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it-IT" sz="2000" b="1" u="sng" dirty="0" smtClean="0">
                  <a:latin typeface="Times New Roman" pitchFamily="18" charset="0"/>
                  <a:cs typeface="Times New Roman" pitchFamily="18" charset="0"/>
                </a:rPr>
                <a:t>500 </a:t>
              </a:r>
              <a:r>
                <a:rPr lang="el-GR" sz="2000" b="1" u="sng" dirty="0" smtClean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b="1" u="sng" dirty="0" smtClean="0">
                  <a:latin typeface="Times New Roman" pitchFamily="18" charset="0"/>
                  <a:cs typeface="Times New Roman" pitchFamily="18" charset="0"/>
                </a:rPr>
                <a:t>m PMMA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+ 50 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m PSA as masking layer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49067" y="2607411"/>
              <a:ext cx="4276725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oup 11"/>
          <p:cNvGrpSpPr/>
          <p:nvPr/>
        </p:nvGrpSpPr>
        <p:grpSpPr>
          <a:xfrm>
            <a:off x="143767" y="2162628"/>
            <a:ext cx="4305300" cy="3806427"/>
            <a:chOff x="143767" y="1832373"/>
            <a:chExt cx="4305300" cy="3806427"/>
          </a:xfrm>
        </p:grpSpPr>
        <p:sp>
          <p:nvSpPr>
            <p:cNvPr id="7" name="TextBox 31"/>
            <p:cNvSpPr txBox="1"/>
            <p:nvPr/>
          </p:nvSpPr>
          <p:spPr>
            <a:xfrm>
              <a:off x="517494" y="1832373"/>
              <a:ext cx="39021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u="sng" dirty="0" smtClean="0">
                  <a:latin typeface="Times New Roman" pitchFamily="18" charset="0"/>
                  <a:cs typeface="Times New Roman" pitchFamily="18" charset="0"/>
                </a:rPr>
                <a:t>175 </a:t>
              </a:r>
              <a:r>
                <a:rPr lang="el-GR" sz="2000" b="1" u="sng" dirty="0" smtClean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b="1" u="sng" dirty="0" smtClean="0">
                  <a:latin typeface="Times New Roman" pitchFamily="18" charset="0"/>
                  <a:cs typeface="Times New Roman" pitchFamily="18" charset="0"/>
                </a:rPr>
                <a:t>m PMMA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+ 50 </a:t>
              </a:r>
              <a:r>
                <a:rPr lang="el-GR" sz="2000" dirty="0" smtClean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m PSA as masking layer</a:t>
              </a:r>
              <a:endParaRPr lang="en-GB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3767" y="2524125"/>
              <a:ext cx="4305300" cy="311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9"/>
          <p:cNvSpPr txBox="1"/>
          <p:nvPr/>
        </p:nvSpPr>
        <p:spPr>
          <a:xfrm>
            <a:off x="8534400" y="642536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0" y="12192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Carbon prints were masked used PSA and PMMA.  PET substrate were laminated with  PSA and PMMA after that tracks carbon was screen printed: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Integration of ISE within microfluidic system</a:t>
            </a:r>
            <a:endParaRPr lang="en-GB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1249362"/>
          </a:xfrm>
        </p:spPr>
        <p:txBody>
          <a:bodyPr/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 ISEs – Performance over Time &amp; Storage</a:t>
            </a:r>
            <a:endParaRPr lang="en-GB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1450" y="1219200"/>
            <a:ext cx="4324350" cy="3810000"/>
            <a:chOff x="-381000" y="1219200"/>
            <a:chExt cx="4324350" cy="3810000"/>
          </a:xfrm>
        </p:grpSpPr>
        <p:sp>
          <p:nvSpPr>
            <p:cNvPr id="13" name="TextBox 31"/>
            <p:cNvSpPr txBox="1"/>
            <p:nvPr/>
          </p:nvSpPr>
          <p:spPr>
            <a:xfrm>
              <a:off x="76200" y="1219200"/>
              <a:ext cx="38671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it-IT" sz="2200" dirty="0" smtClean="0">
                  <a:latin typeface="Times New Roman" pitchFamily="18" charset="0"/>
                  <a:cs typeface="Times New Roman" pitchFamily="18" charset="0"/>
                </a:rPr>
                <a:t>Calibration repeated after 5 days storage in conditioning solution</a:t>
              </a:r>
              <a:r>
                <a:rPr lang="it-IT" sz="2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81000" y="2009775"/>
              <a:ext cx="4324350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8534400" y="6425363"/>
            <a:ext cx="47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8" y="4923972"/>
            <a:ext cx="38100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Printing protocols, </a:t>
            </a: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e.g.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presence of Ag,, have a significant impact in sensor reproducibility over time !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29050" y="1462314"/>
            <a:ext cx="4286350" cy="3624263"/>
            <a:chOff x="4572000" y="1495425"/>
            <a:chExt cx="4286350" cy="362426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1495425"/>
              <a:ext cx="4276725" cy="307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5105400" y="4196358"/>
              <a:ext cx="375295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sz="1800" dirty="0" smtClean="0">
                  <a:latin typeface="Times New Roman" pitchFamily="18" charset="0"/>
                  <a:cs typeface="Times New Roman" pitchFamily="18" charset="0"/>
                </a:rPr>
                <a:t> Day 0</a:t>
              </a:r>
              <a:endParaRPr lang="it-IT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it-IT" sz="1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Day 5 (kept in conditioning solution)</a:t>
              </a:r>
              <a:endParaRPr lang="it-IT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it-IT" sz="18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Day 19 (kept in dry conditions)</a:t>
              </a:r>
              <a:endParaRPr lang="en-GB" sz="1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31"/>
          <p:cNvSpPr txBox="1"/>
          <p:nvPr/>
        </p:nvSpPr>
        <p:spPr>
          <a:xfrm>
            <a:off x="5257800" y="51816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Dry storage may preserve sensor functionality !   </a:t>
            </a:r>
            <a:endParaRPr lang="en-GB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3289</TotalTime>
  <Words>682</Words>
  <Application>Microsoft Office PowerPoint</Application>
  <PresentationFormat>On-screen Show (4:3)</PresentationFormat>
  <Paragraphs>148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Sensors for the Digital World</vt:lpstr>
      <vt:lpstr>Sensors for the Digital World</vt:lpstr>
      <vt:lpstr>pH ISE – An Initial Design</vt:lpstr>
      <vt:lpstr>“Initial” vs “New” SPE</vt:lpstr>
      <vt:lpstr>Slide 7</vt:lpstr>
      <vt:lpstr>Slide 8</vt:lpstr>
      <vt:lpstr>pH ISEs – Performance over Time &amp; Storage</vt:lpstr>
      <vt:lpstr>Reference Electrodes based on Lipophilic Salts on SPE</vt:lpstr>
      <vt:lpstr>Mote Interface and Wireless Communication </vt:lpstr>
      <vt:lpstr>Dual SPE – Integration of pH &amp; RE on same substrate</vt:lpstr>
      <vt:lpstr>Wearable pH Sensor –Concept</vt:lpstr>
      <vt:lpstr>Wearable pH Sensor –Layers</vt:lpstr>
      <vt:lpstr>Acknowledgements</vt:lpstr>
      <vt:lpstr>CLARITY Centre &amp; Ecosystem</vt:lpstr>
      <vt:lpstr>Thank You for Attention</vt:lpstr>
      <vt:lpstr>pH ISEs – Role of SPE Design</vt:lpstr>
    </vt:vector>
  </TitlesOfParts>
  <Company>University College Dublin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Barry Smyth</dc:creator>
  <cp:lastModifiedBy>claudio</cp:lastModifiedBy>
  <cp:revision>213</cp:revision>
  <dcterms:created xsi:type="dcterms:W3CDTF">2010-02-10T09:03:43Z</dcterms:created>
  <dcterms:modified xsi:type="dcterms:W3CDTF">2012-03-14T17:50:13Z</dcterms:modified>
</cp:coreProperties>
</file>